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75" r:id="rId3"/>
    <p:sldId id="262" r:id="rId4"/>
    <p:sldId id="297" r:id="rId5"/>
    <p:sldId id="265" r:id="rId6"/>
    <p:sldId id="292" r:id="rId7"/>
    <p:sldId id="295" r:id="rId8"/>
    <p:sldId id="296" r:id="rId9"/>
    <p:sldId id="294" r:id="rId10"/>
    <p:sldId id="289" r:id="rId11"/>
    <p:sldId id="303" r:id="rId12"/>
    <p:sldId id="313" r:id="rId13"/>
    <p:sldId id="314" r:id="rId14"/>
    <p:sldId id="315" r:id="rId15"/>
    <p:sldId id="308" r:id="rId16"/>
    <p:sldId id="309" r:id="rId17"/>
    <p:sldId id="312" r:id="rId18"/>
    <p:sldId id="304" r:id="rId19"/>
    <p:sldId id="310" r:id="rId20"/>
    <p:sldId id="311" r:id="rId21"/>
    <p:sldId id="261" r:id="rId22"/>
  </p:sldIdLst>
  <p:sldSz cx="9144000" cy="5143500" type="screen16x9"/>
  <p:notesSz cx="6797675" cy="987425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9" autoAdjust="0"/>
  </p:normalViewPr>
  <p:slideViewPr>
    <p:cSldViewPr snapToGrid="0" snapToObjects="1">
      <p:cViewPr varScale="1">
        <p:scale>
          <a:sx n="194" d="100"/>
          <a:sy n="194" d="100"/>
        </p:scale>
        <p:origin x="756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4957" cy="495379"/>
          </a:xfrm>
          <a:prstGeom prst="rect">
            <a:avLst/>
          </a:prstGeom>
        </p:spPr>
        <p:txBody>
          <a:bodyPr vert="horz" lIns="91742" tIns="45870" rIns="91742" bIns="458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3" y="1"/>
            <a:ext cx="2944957" cy="495379"/>
          </a:xfrm>
          <a:prstGeom prst="rect">
            <a:avLst/>
          </a:prstGeom>
        </p:spPr>
        <p:txBody>
          <a:bodyPr vert="horz" lIns="91742" tIns="45870" rIns="91742" bIns="45870" rtlCol="0"/>
          <a:lstStyle>
            <a:lvl1pPr algn="r">
              <a:defRPr sz="1200"/>
            </a:lvl1pPr>
          </a:lstStyle>
          <a:p>
            <a:fld id="{70DE79E8-B437-4824-A585-3F690B9D3C7C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378871"/>
            <a:ext cx="2944957" cy="495379"/>
          </a:xfrm>
          <a:prstGeom prst="rect">
            <a:avLst/>
          </a:prstGeom>
        </p:spPr>
        <p:txBody>
          <a:bodyPr vert="horz" lIns="91742" tIns="45870" rIns="91742" bIns="458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3" y="9378871"/>
            <a:ext cx="2944957" cy="495379"/>
          </a:xfrm>
          <a:prstGeom prst="rect">
            <a:avLst/>
          </a:prstGeom>
        </p:spPr>
        <p:txBody>
          <a:bodyPr vert="horz" lIns="91742" tIns="45870" rIns="91742" bIns="45870" rtlCol="0" anchor="b"/>
          <a:lstStyle>
            <a:lvl1pPr algn="r">
              <a:defRPr sz="1200"/>
            </a:lvl1pPr>
          </a:lstStyle>
          <a:p>
            <a:fld id="{C60321EE-B85B-4D6E-B8A9-9F84E6A6B2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34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5427"/>
          </a:xfrm>
          <a:prstGeom prst="rect">
            <a:avLst/>
          </a:prstGeom>
        </p:spPr>
        <p:txBody>
          <a:bodyPr vert="horz" lIns="91742" tIns="45870" rIns="91742" bIns="4587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5427"/>
          </a:xfrm>
          <a:prstGeom prst="rect">
            <a:avLst/>
          </a:prstGeom>
        </p:spPr>
        <p:txBody>
          <a:bodyPr vert="horz" lIns="91742" tIns="45870" rIns="91742" bIns="45870" rtlCol="0"/>
          <a:lstStyle>
            <a:lvl1pPr algn="r">
              <a:defRPr sz="1200"/>
            </a:lvl1pPr>
          </a:lstStyle>
          <a:p>
            <a:fld id="{95F2B7C1-E415-4DCA-8783-2755F255C38B}" type="datetimeFigureOut">
              <a:rPr lang="fi-FI" smtClean="0"/>
              <a:t>2.5.2019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0" rIns="91742" bIns="4587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90"/>
            <a:ext cx="5438140" cy="3887986"/>
          </a:xfrm>
          <a:prstGeom prst="rect">
            <a:avLst/>
          </a:prstGeom>
        </p:spPr>
        <p:txBody>
          <a:bodyPr vert="horz" lIns="91742" tIns="45870" rIns="91742" bIns="4587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8"/>
            <a:ext cx="2945659" cy="495426"/>
          </a:xfrm>
          <a:prstGeom prst="rect">
            <a:avLst/>
          </a:prstGeom>
        </p:spPr>
        <p:txBody>
          <a:bodyPr vert="horz" lIns="91742" tIns="45870" rIns="91742" bIns="4587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8"/>
            <a:ext cx="2945659" cy="495426"/>
          </a:xfrm>
          <a:prstGeom prst="rect">
            <a:avLst/>
          </a:prstGeom>
        </p:spPr>
        <p:txBody>
          <a:bodyPr vert="horz" lIns="91742" tIns="45870" rIns="91742" bIns="45870" rtlCol="0" anchor="b"/>
          <a:lstStyle>
            <a:lvl1pPr algn="r">
              <a:defRPr sz="1200"/>
            </a:lvl1pPr>
          </a:lstStyle>
          <a:p>
            <a:fld id="{33DCE12E-3ABB-46C6-AA98-EE7E748434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052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12E-3ABB-46C6-AA98-EE7E7484347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056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/>
              </a:rPr>
              <a:t>On slide 17 you could add </a:t>
            </a:r>
            <a:r>
              <a:rPr lang="en-US" sz="1200" dirty="0" err="1" smtClean="0">
                <a:effectLst/>
              </a:rPr>
              <a:t>CdZnTe</a:t>
            </a:r>
            <a:r>
              <a:rPr lang="en-US" sz="1200" dirty="0" smtClean="0">
                <a:effectLst/>
              </a:rPr>
              <a:t> for semiconductors and </a:t>
            </a:r>
            <a:r>
              <a:rPr lang="en-US" sz="1200" dirty="0" err="1" smtClean="0">
                <a:effectLst/>
              </a:rPr>
              <a:t>Micromegas</a:t>
            </a:r>
            <a:r>
              <a:rPr lang="en-US" sz="1200" dirty="0" smtClean="0">
                <a:effectLst/>
              </a:rPr>
              <a:t> for gaseous detectors. In case of free space you could also advertise our use of scintillation materials.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CE12E-3ABB-46C6-AA98-EE7E7484347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18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osoitt.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8C31-33B0-4E10-BC76-693C233C0845}" type="datetime1">
              <a:rPr lang="fi-FI" smtClean="0"/>
              <a:t>2.5.2019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AA6D4-44B4-4A63-A97A-3A4B8CA04F9C}" type="datetime1">
              <a:rPr lang="fi-FI" smtClean="0"/>
              <a:t>2.5.2019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715A-FE3D-4694-8735-0CA74791CE04}" type="datetime1">
              <a:rPr lang="fi-FI" smtClean="0"/>
              <a:t>2.5.2019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7E50-2867-4D8F-A3FD-7287AEFB871F}" type="datetime1">
              <a:rPr lang="fi-FI" smtClean="0"/>
              <a:t>2.5.2019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9E6-5DC6-4AE6-B256-6D514D19CF0C}" type="datetime1">
              <a:rPr lang="fi-FI" smtClean="0"/>
              <a:t>2.5.2019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44A11-628B-4AB6-8FE0-F00ED56DFF3E}" type="datetime1">
              <a:rPr lang="fi-FI" smtClean="0"/>
              <a:t>2.5.2019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2B2F-AEE0-4CFF-AB22-D85F08298469}" type="datetime1">
              <a:rPr lang="fi-FI" smtClean="0"/>
              <a:t>2.5.2019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4F2A-569C-4A9E-A8C8-460203C5E6D7}" type="datetime1">
              <a:rPr lang="fi-FI" smtClean="0"/>
              <a:t>2.5.2019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492-BFED-40A2-A209-E7B30BF664AD}" type="datetime1">
              <a:rPr lang="fi-FI" smtClean="0"/>
              <a:t>2.5.2019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1097-9973-4FF0-902B-3C55A54CF43E}" type="datetime1">
              <a:rPr lang="fi-FI" smtClean="0"/>
              <a:t>2.5.2019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E3E3-7176-409F-AC90-9B7754A16C4C}" type="datetime1">
              <a:rPr lang="fi-FI" smtClean="0"/>
              <a:t>2.5.2019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91AF-EC5C-4BB0-AD99-5FB173F2339A}" type="datetime1">
              <a:rPr lang="fi-FI" smtClean="0"/>
              <a:t>2.5.2019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4F0B-34E1-FE4E-B232-1DFF08C79B8B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5.png"/><Relationship Id="rId4" Type="http://schemas.openxmlformats.org/officeDocument/2006/relationships/image" Target="../media/image3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emf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eija.tuominen@helsinki.f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research.hip.fi/hwp/detlab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986"/>
            <a:ext cx="9557283" cy="776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HIP_Logo_EN_V4_1Colour_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491" y="1076325"/>
            <a:ext cx="2913888" cy="299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01000" y="184743"/>
            <a:ext cx="9557283" cy="776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5321" y="-3498414"/>
            <a:ext cx="6302642" cy="51236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2906" y="314695"/>
            <a:ext cx="688693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Semiconductor </a:t>
            </a:r>
            <a:r>
              <a:rPr lang="en-US" sz="3200" b="1" dirty="0" smtClean="0"/>
              <a:t>Detector </a:t>
            </a:r>
          </a:p>
          <a:p>
            <a:pPr algn="ctr"/>
            <a:r>
              <a:rPr lang="en-US" sz="3200" b="1" dirty="0" smtClean="0"/>
              <a:t>Research </a:t>
            </a:r>
            <a:r>
              <a:rPr lang="en-US" sz="3200" b="1" dirty="0"/>
              <a:t>and </a:t>
            </a:r>
            <a:r>
              <a:rPr lang="en-US" sz="3200" b="1" dirty="0" smtClean="0"/>
              <a:t>Development </a:t>
            </a:r>
            <a:r>
              <a:rPr lang="en-US" sz="3200" b="1" dirty="0"/>
              <a:t>at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the </a:t>
            </a:r>
            <a:r>
              <a:rPr lang="en-US" sz="3200" b="1" dirty="0"/>
              <a:t>Helsinki Institute of Physics (HIP)</a:t>
            </a:r>
          </a:p>
          <a:p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932" y="317509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691978" y="965200"/>
            <a:ext cx="8229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>
                <a:solidFill>
                  <a:srgbClr val="1CA17D"/>
                </a:solidFill>
                <a:cs typeface="Arial"/>
              </a:rPr>
              <a:t>Silicon Detectors </a:t>
            </a:r>
            <a:r>
              <a:rPr lang="fi-FI" sz="3400" b="1" dirty="0" smtClean="0">
                <a:solidFill>
                  <a:srgbClr val="1CA17D"/>
                </a:solidFill>
                <a:cs typeface="Arial"/>
              </a:rPr>
              <a:t>@ the Laboratory</a:t>
            </a:r>
            <a:endParaRPr lang="fi-FI" sz="3400" b="1" dirty="0" smtClean="0">
              <a:solidFill>
                <a:srgbClr val="1CA17D"/>
              </a:solidFill>
              <a:latin typeface="Arial"/>
              <a:cs typeface="Arial"/>
            </a:endParaRP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71463" indent="-271463"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fi-FI" dirty="0" smtClean="0">
                <a:solidFill>
                  <a:srgbClr val="002060"/>
                </a:solidFill>
              </a:rPr>
              <a:t>S</a:t>
            </a:r>
            <a:r>
              <a:rPr lang="en-GB" dirty="0" err="1" smtClean="0">
                <a:solidFill>
                  <a:srgbClr val="002060"/>
                </a:solidFill>
              </a:rPr>
              <a:t>ilicon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detectors are widely used for </a:t>
            </a:r>
            <a:endParaRPr lang="en-GB" dirty="0" smtClean="0">
              <a:solidFill>
                <a:srgbClr val="002060"/>
              </a:solidFill>
            </a:endParaRPr>
          </a:p>
          <a:p>
            <a:pPr marL="271463" indent="-271463">
              <a:tabLst>
                <a:tab pos="0" algn="l"/>
              </a:tabLst>
              <a:defRPr/>
            </a:pPr>
            <a:r>
              <a:rPr lang="en-GB" b="1" dirty="0">
                <a:solidFill>
                  <a:srgbClr val="002060"/>
                </a:solidFill>
              </a:rPr>
              <a:t>	</a:t>
            </a:r>
            <a:r>
              <a:rPr lang="en-GB" b="1" dirty="0" smtClean="0">
                <a:solidFill>
                  <a:srgbClr val="002060"/>
                </a:solidFill>
              </a:rPr>
              <a:t>	track </a:t>
            </a:r>
            <a:r>
              <a:rPr lang="en-GB" b="1" dirty="0">
                <a:solidFill>
                  <a:srgbClr val="002060"/>
                </a:solidFill>
              </a:rPr>
              <a:t>finding and particle analysis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en-GB" dirty="0" smtClean="0">
              <a:solidFill>
                <a:srgbClr val="002060"/>
              </a:solidFill>
            </a:endParaRPr>
          </a:p>
          <a:p>
            <a:pPr marL="271463" indent="-271463">
              <a:tabLst>
                <a:tab pos="0" algn="l"/>
              </a:tabLst>
              <a:defRPr/>
            </a:pPr>
            <a:r>
              <a:rPr lang="en-GB" dirty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	in </a:t>
            </a:r>
            <a:r>
              <a:rPr lang="en-GB" dirty="0">
                <a:solidFill>
                  <a:srgbClr val="002060"/>
                </a:solidFill>
              </a:rPr>
              <a:t>High Energy Physics </a:t>
            </a:r>
            <a:r>
              <a:rPr lang="en-GB" dirty="0" smtClean="0">
                <a:solidFill>
                  <a:srgbClr val="002060"/>
                </a:solidFill>
              </a:rPr>
              <a:t>Experiments.</a:t>
            </a:r>
          </a:p>
          <a:p>
            <a:pPr marL="271463" indent="-271463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</a:rPr>
              <a:t>Detector Laboratory is participates </a:t>
            </a:r>
          </a:p>
          <a:p>
            <a:pPr marL="271463" indent="-271463">
              <a:tabLst>
                <a:tab pos="0" algn="l"/>
              </a:tabLst>
              <a:defRPr/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	especially in </a:t>
            </a:r>
            <a:r>
              <a:rPr lang="en-GB" b="1" dirty="0" smtClean="0">
                <a:solidFill>
                  <a:srgbClr val="002060"/>
                </a:solidFill>
              </a:rPr>
              <a:t>CERN CMS </a:t>
            </a:r>
            <a:r>
              <a:rPr lang="en-GB" dirty="0" smtClean="0">
                <a:solidFill>
                  <a:srgbClr val="002060"/>
                </a:solidFill>
              </a:rPr>
              <a:t>experiment.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10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-8623" y="1799727"/>
            <a:ext cx="9172659" cy="3382313"/>
            <a:chOff x="7853" y="3215337"/>
            <a:chExt cx="9172659" cy="3382313"/>
          </a:xfrm>
        </p:grpSpPr>
        <p:pic>
          <p:nvPicPr>
            <p:cNvPr id="16" name="Picture 4" descr="https://cds.cern.ch/record/1431466/files/0707040_01-A4-at-140002.jpg?subformat=icon-1440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837"/>
            <a:stretch/>
          </p:blipFill>
          <p:spPr bwMode="auto">
            <a:xfrm>
              <a:off x="5838078" y="4611758"/>
              <a:ext cx="3342434" cy="1963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219188" y="4647583"/>
              <a:ext cx="914033" cy="205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i-FI" sz="738">
                  <a:sym typeface="Symbol" panose="05050102010706020507" pitchFamily="18" charset="2"/>
                </a:rPr>
                <a:t> CERN Geneva</a:t>
              </a:r>
            </a:p>
          </p:txBody>
        </p:sp>
        <p:sp>
          <p:nvSpPr>
            <p:cNvPr id="22" name="Slide Number Placeholder 5"/>
            <p:cNvSpPr txBox="1">
              <a:spLocks/>
            </p:cNvSpPr>
            <p:nvPr/>
          </p:nvSpPr>
          <p:spPr>
            <a:xfrm>
              <a:off x="8388351" y="6165851"/>
              <a:ext cx="431800" cy="43179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fi-FI"/>
              </a:defPPr>
              <a:lvl1pPr marL="0" algn="ct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9059335-AFD3-4DED-970B-1AD46A147785}" type="slidenum">
                <a:rPr lang="en-GB" smtClean="0"/>
                <a:pPr/>
                <a:t>10</a:t>
              </a:fld>
              <a:endParaRPr lang="en-GB"/>
            </a:p>
          </p:txBody>
        </p:sp>
        <p:sp>
          <p:nvSpPr>
            <p:cNvPr id="23" name="Footer Placeholder 4"/>
            <p:cNvSpPr txBox="1">
              <a:spLocks/>
            </p:cNvSpPr>
            <p:nvPr/>
          </p:nvSpPr>
          <p:spPr>
            <a:xfrm>
              <a:off x="2132015" y="6147513"/>
              <a:ext cx="2592386" cy="432346"/>
            </a:xfrm>
            <a:prstGeom prst="rect">
              <a:avLst/>
            </a:prstGeom>
          </p:spPr>
          <p:txBody>
            <a:bodyPr vert="horz" lIns="0" tIns="0" rIns="0" bIns="0" rtlCol="0" anchor="b" anchorCtr="0"/>
            <a:lstStyle>
              <a:defPPr>
                <a:defRPr lang="fi-FI"/>
              </a:defPPr>
              <a:lvl1pPr marL="0" algn="l" defTabSz="914400" rtl="0" eaLnBrk="1" latinLnBrk="0" hangingPunct="1">
                <a:defRPr sz="9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 err="1" smtClean="0"/>
                <a:t>Micronova</a:t>
              </a:r>
              <a:r>
                <a:rPr lang="fi-FI" dirty="0" smtClean="0"/>
                <a:t> </a:t>
              </a:r>
              <a:r>
                <a:rPr lang="fi-FI" dirty="0" err="1" smtClean="0"/>
                <a:t>TechTalk</a:t>
              </a:r>
              <a:r>
                <a:rPr lang="fi-FI" dirty="0" smtClean="0"/>
                <a:t> 27.11.2015</a:t>
              </a:r>
            </a:p>
            <a:p>
              <a:r>
                <a:rPr lang="fi-FI" dirty="0" smtClean="0"/>
                <a:t>Eija Tuominen / HIP </a:t>
              </a:r>
              <a:r>
                <a:rPr lang="fi-FI" dirty="0" err="1" smtClean="0"/>
                <a:t>Detector</a:t>
              </a:r>
              <a:r>
                <a:rPr lang="fi-FI" dirty="0" smtClean="0"/>
                <a:t> </a:t>
              </a:r>
              <a:r>
                <a:rPr lang="fi-FI" dirty="0" err="1" smtClean="0"/>
                <a:t>Laboratory</a:t>
              </a:r>
              <a:endParaRPr lang="fi-FI" dirty="0" smtClean="0"/>
            </a:p>
          </p:txBody>
        </p:sp>
        <p:pic>
          <p:nvPicPr>
            <p:cNvPr id="24" name="Picture 2" descr="http://thespiritscience.net/wp-content/uploads/2015/09/5CERN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658" y="3215337"/>
              <a:ext cx="3959854" cy="1383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E:\personal\eimtuomi\EIJAN TYÖT\OPETUS\DOSENTUURI\opetusnäyte\cmskuva3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840"/>
            <a:stretch/>
          </p:blipFill>
          <p:spPr bwMode="auto">
            <a:xfrm>
              <a:off x="7853" y="4612218"/>
              <a:ext cx="3340012" cy="1963037"/>
            </a:xfrm>
            <a:prstGeom prst="rect">
              <a:avLst/>
            </a:prstGeom>
            <a:noFill/>
          </p:spPr>
        </p:pic>
        <p:pic>
          <p:nvPicPr>
            <p:cNvPr id="27" name="Picture 2" descr="http://www.hep.ph.ic.ac.uk/%7Ehallg/Pix_CMS_1106/CernCMS_246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924"/>
            <a:stretch/>
          </p:blipFill>
          <p:spPr bwMode="auto">
            <a:xfrm>
              <a:off x="3215068" y="4622885"/>
              <a:ext cx="3337085" cy="1952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84767" y="4664992"/>
              <a:ext cx="23214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 smtClean="0">
                  <a:solidFill>
                    <a:schemeClr val="bg2"/>
                  </a:solidFill>
                </a:rPr>
                <a:t>CMS</a:t>
              </a:r>
            </a:p>
            <a:p>
              <a:r>
                <a:rPr lang="en-GB" sz="1400" b="1" dirty="0">
                  <a:solidFill>
                    <a:schemeClr val="bg2"/>
                  </a:solidFill>
                </a:rPr>
                <a:t>L </a:t>
              </a:r>
              <a:r>
                <a:rPr lang="en-US" sz="1400" b="1" dirty="0">
                  <a:solidFill>
                    <a:schemeClr val="bg2"/>
                  </a:solidFill>
                </a:rPr>
                <a:t>21 m, D 15 m, W </a:t>
              </a:r>
              <a:r>
                <a:rPr lang="en-US" sz="1400" b="1" dirty="0" smtClean="0">
                  <a:solidFill>
                    <a:schemeClr val="bg2"/>
                  </a:solidFill>
                </a:rPr>
                <a:t>14,5 </a:t>
              </a:r>
              <a:r>
                <a:rPr lang="en-US" sz="1400" b="1" dirty="0" err="1">
                  <a:solidFill>
                    <a:schemeClr val="bg2"/>
                  </a:solidFill>
                </a:rPr>
                <a:t>tn</a:t>
              </a:r>
              <a:endParaRPr lang="fi-FI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07624" y="4677762"/>
              <a:ext cx="32095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 smtClean="0">
                  <a:solidFill>
                    <a:schemeClr val="bg2"/>
                  </a:solidFill>
                </a:rPr>
                <a:t>CMS Silicon Tracker</a:t>
              </a:r>
            </a:p>
            <a:p>
              <a:r>
                <a:rPr lang="en-GB" sz="1400" b="1" dirty="0">
                  <a:solidFill>
                    <a:schemeClr val="bg2"/>
                  </a:solidFill>
                </a:rPr>
                <a:t>200 m</a:t>
              </a:r>
              <a:r>
                <a:rPr lang="en-GB" sz="1400" b="1" baseline="30000" dirty="0">
                  <a:solidFill>
                    <a:schemeClr val="bg2"/>
                  </a:solidFill>
                </a:rPr>
                <a:t>2</a:t>
              </a:r>
              <a:r>
                <a:rPr lang="en-GB" sz="1400" b="1" dirty="0">
                  <a:solidFill>
                    <a:schemeClr val="bg2"/>
                  </a:solidFill>
                </a:rPr>
                <a:t>, 13-14 layers, ~9 </a:t>
              </a:r>
              <a:r>
                <a:rPr lang="en-GB" sz="1400" b="1" dirty="0" smtClean="0">
                  <a:solidFill>
                    <a:schemeClr val="bg2"/>
                  </a:solidFill>
                </a:rPr>
                <a:t>M channels</a:t>
              </a:r>
              <a:endParaRPr lang="fi-FI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86078" y="4709239"/>
              <a:ext cx="2361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 smtClean="0">
                  <a:solidFill>
                    <a:schemeClr val="bg2"/>
                  </a:solidFill>
                </a:rPr>
                <a:t>CMS Silicon Pixel Detector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60232" y="3252627"/>
              <a:ext cx="13559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400" b="1" dirty="0" smtClean="0">
                  <a:solidFill>
                    <a:schemeClr val="bg2"/>
                  </a:solidFill>
                </a:rPr>
                <a:t>LHC </a:t>
              </a:r>
            </a:p>
            <a:p>
              <a:r>
                <a:rPr lang="en-GB" sz="1400" b="1" dirty="0" smtClean="0">
                  <a:solidFill>
                    <a:schemeClr val="bg2"/>
                  </a:solidFill>
                </a:rPr>
                <a:t>27 km</a:t>
              </a:r>
              <a:r>
                <a:rPr lang="en-US" sz="1400" b="1" dirty="0" smtClean="0">
                  <a:solidFill>
                    <a:schemeClr val="bg2"/>
                  </a:solidFill>
                </a:rPr>
                <a:t>, 13 </a:t>
              </a:r>
              <a:r>
                <a:rPr lang="en-US" sz="1400" b="1" dirty="0" err="1" smtClean="0">
                  <a:solidFill>
                    <a:schemeClr val="bg2"/>
                  </a:solidFill>
                </a:rPr>
                <a:t>TeV</a:t>
              </a:r>
              <a:endParaRPr lang="fi-FI" sz="14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1417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9" y="965200"/>
            <a:ext cx="75310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>
                <a:solidFill>
                  <a:srgbClr val="1CA17D"/>
                </a:solidFill>
                <a:cs typeface="Arial"/>
              </a:rPr>
              <a:t>Silicon Detectors @ the Laboratory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Detector </a:t>
            </a:r>
            <a:r>
              <a:rPr lang="en-US" dirty="0">
                <a:solidFill>
                  <a:srgbClr val="002060"/>
                </a:solidFill>
              </a:rPr>
              <a:t>Laboratory </a:t>
            </a:r>
            <a:r>
              <a:rPr lang="en-US" dirty="0" smtClean="0">
                <a:solidFill>
                  <a:srgbClr val="002060"/>
                </a:solidFill>
              </a:rPr>
              <a:t>participates both in </a:t>
            </a:r>
            <a:r>
              <a:rPr lang="en-US" b="1" dirty="0">
                <a:solidFill>
                  <a:srgbClr val="002060"/>
                </a:solidFill>
              </a:rPr>
              <a:t>detector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</a:t>
            </a:r>
            <a:r>
              <a:rPr lang="en-US" b="1" dirty="0" smtClean="0">
                <a:solidFill>
                  <a:srgbClr val="002060"/>
                </a:solidFill>
              </a:rPr>
              <a:t>esearch </a:t>
            </a:r>
            <a:r>
              <a:rPr lang="en-US" b="1" dirty="0">
                <a:solidFill>
                  <a:srgbClr val="002060"/>
                </a:solidFill>
              </a:rPr>
              <a:t>&amp; development </a:t>
            </a:r>
            <a:r>
              <a:rPr lang="en-US" dirty="0" smtClean="0">
                <a:solidFill>
                  <a:srgbClr val="002060"/>
                </a:solidFill>
              </a:rPr>
              <a:t>and in </a:t>
            </a:r>
            <a:r>
              <a:rPr lang="en-US" b="1" dirty="0" smtClean="0">
                <a:solidFill>
                  <a:srgbClr val="002060"/>
                </a:solidFill>
              </a:rPr>
              <a:t>detector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in-kind contributions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11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4" name="Tekstiruutu 4"/>
          <p:cNvSpPr txBox="1"/>
          <p:nvPr/>
        </p:nvSpPr>
        <p:spPr>
          <a:xfrm>
            <a:off x="517947" y="4102700"/>
            <a:ext cx="2927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tabLst>
                <a:tab pos="0" algn="l"/>
                <a:tab pos="266700" algn="l"/>
              </a:tabLst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TAB bonding of 715 Silicon </a:t>
            </a:r>
            <a:r>
              <a:rPr lang="en-US" sz="1400" dirty="0">
                <a:solidFill>
                  <a:srgbClr val="002060"/>
                </a:solidFill>
              </a:rPr>
              <a:t>Strip Detector (SSD) modules </a:t>
            </a:r>
            <a:r>
              <a:rPr lang="en-US" sz="1400" dirty="0" smtClean="0">
                <a:solidFill>
                  <a:srgbClr val="002060"/>
                </a:solidFill>
              </a:rPr>
              <a:t>for CERN ALICE Tracker, 2004-2006.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eimtuomi\Documents\2018 05 EIJAN TYÖT\ILMAISINLABRA\dl website\images\alicessd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" r="2641"/>
          <a:stretch/>
        </p:blipFill>
        <p:spPr bwMode="auto">
          <a:xfrm>
            <a:off x="568415" y="2414523"/>
            <a:ext cx="2788701" cy="16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imtuomi\Documents\2018 05 EIJAN TYÖT\KUVAT\EIJAN VANHAT KUVAT\2003 Harrille webbiin\Mechanics\Harri ruuvaa rodi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785" y="2411750"/>
            <a:ext cx="2265235" cy="16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34031" y="4102700"/>
            <a:ext cx="2713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Manufacture of 700 carbon-fiber </a:t>
            </a:r>
            <a:r>
              <a:rPr lang="en-US" sz="1400" dirty="0">
                <a:solidFill>
                  <a:srgbClr val="002060"/>
                </a:solidFill>
              </a:rPr>
              <a:t>support </a:t>
            </a:r>
            <a:r>
              <a:rPr lang="en-US" sz="1400" dirty="0" smtClean="0">
                <a:solidFill>
                  <a:srgbClr val="002060"/>
                </a:solidFill>
              </a:rPr>
              <a:t>structures for CMS Silicon Tracker, 2004-2005.</a:t>
            </a:r>
            <a:endParaRPr lang="fi-FI" sz="1400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9" t="6977" r="11984" b="13586"/>
          <a:stretch/>
        </p:blipFill>
        <p:spPr>
          <a:xfrm>
            <a:off x="6370774" y="2421493"/>
            <a:ext cx="2213059" cy="16899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7823" y="4111480"/>
            <a:ext cx="2604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Quality Assurance of 250 silicon pixel detectors for CMS Tracker Upgrade, 2014-2016.</a:t>
            </a:r>
            <a:endParaRPr lang="fi-FI" sz="1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025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9" y="965200"/>
            <a:ext cx="7531010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Silicon </a:t>
            </a:r>
            <a:r>
              <a:rPr lang="en-US" sz="3400" b="1" dirty="0" smtClean="0">
                <a:solidFill>
                  <a:srgbClr val="1CA17D"/>
                </a:solidFill>
                <a:latin typeface="Arial"/>
                <a:cs typeface="Arial"/>
              </a:rPr>
              <a:t>Detector</a:t>
            </a:r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 R&amp;D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b="1" dirty="0" smtClean="0">
                <a:solidFill>
                  <a:srgbClr val="002060"/>
                </a:solidFill>
              </a:rPr>
              <a:t>Radiation-hard silicon detectors</a:t>
            </a:r>
            <a:r>
              <a:rPr lang="en-US" dirty="0" smtClean="0">
                <a:solidFill>
                  <a:srgbClr val="002060"/>
                </a:solidFill>
              </a:rPr>
              <a:t> need to be developed for future high-luminosity colliders.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E.g. CERN LHC will </a:t>
            </a:r>
            <a:r>
              <a:rPr lang="en-US" dirty="0">
                <a:solidFill>
                  <a:srgbClr val="002060"/>
                </a:solidFill>
              </a:rPr>
              <a:t>be upgraded to </a:t>
            </a:r>
            <a:r>
              <a:rPr lang="en-US" b="1" dirty="0">
                <a:solidFill>
                  <a:srgbClr val="002060"/>
                </a:solidFill>
              </a:rPr>
              <a:t>High Luminosity LHC</a:t>
            </a:r>
            <a:r>
              <a:rPr lang="en-US" dirty="0">
                <a:solidFill>
                  <a:srgbClr val="002060"/>
                </a:solidFill>
              </a:rPr>
              <a:t> (HL-LHC) up to </a:t>
            </a:r>
            <a:r>
              <a:rPr lang="fi-FI" b="1" dirty="0">
                <a:solidFill>
                  <a:srgbClr val="002060"/>
                </a:solidFill>
              </a:rPr>
              <a:t>10</a:t>
            </a:r>
            <a:r>
              <a:rPr lang="fi-FI" b="1" baseline="30000" dirty="0">
                <a:solidFill>
                  <a:srgbClr val="002060"/>
                </a:solidFill>
              </a:rPr>
              <a:t>35</a:t>
            </a:r>
            <a:r>
              <a:rPr lang="fi-FI" b="1" dirty="0">
                <a:solidFill>
                  <a:srgbClr val="002060"/>
                </a:solidFill>
              </a:rPr>
              <a:t> cm</a:t>
            </a:r>
            <a:r>
              <a:rPr lang="fi-FI" b="1" baseline="30000" dirty="0">
                <a:solidFill>
                  <a:srgbClr val="002060"/>
                </a:solidFill>
              </a:rPr>
              <a:t>−2</a:t>
            </a:r>
            <a:r>
              <a:rPr lang="fi-FI" b="1" dirty="0">
                <a:solidFill>
                  <a:srgbClr val="002060"/>
                </a:solidFill>
              </a:rPr>
              <a:t>s</a:t>
            </a:r>
            <a:r>
              <a:rPr lang="fi-FI" b="1" baseline="30000" dirty="0">
                <a:solidFill>
                  <a:srgbClr val="002060"/>
                </a:solidFill>
              </a:rPr>
              <a:t>−1</a:t>
            </a:r>
            <a:r>
              <a:rPr lang="fi-FI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to observe rare </a:t>
            </a:r>
            <a:r>
              <a:rPr lang="en-US" dirty="0" smtClean="0">
                <a:solidFill>
                  <a:srgbClr val="002060"/>
                </a:solidFill>
              </a:rPr>
              <a:t>processes.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Then, upgraded </a:t>
            </a:r>
            <a:r>
              <a:rPr lang="en-US" dirty="0">
                <a:solidFill>
                  <a:srgbClr val="002060"/>
                </a:solidFill>
              </a:rPr>
              <a:t>CMS Tracker semiconductor detectors need to withstand </a:t>
            </a:r>
            <a:r>
              <a:rPr lang="en-US" dirty="0" smtClean="0">
                <a:solidFill>
                  <a:srgbClr val="002060"/>
                </a:solidFill>
              </a:rPr>
              <a:t>fluencies </a:t>
            </a:r>
            <a:r>
              <a:rPr lang="en-US" dirty="0">
                <a:solidFill>
                  <a:srgbClr val="002060"/>
                </a:solidFill>
              </a:rPr>
              <a:t>to over </a:t>
            </a:r>
            <a:r>
              <a:rPr lang="en-US" b="1" dirty="0">
                <a:solidFill>
                  <a:srgbClr val="002060"/>
                </a:solidFill>
              </a:rPr>
              <a:t>1x1</a:t>
            </a:r>
            <a:r>
              <a:rPr lang="fi-FI" b="1" dirty="0">
                <a:solidFill>
                  <a:srgbClr val="002060"/>
                </a:solidFill>
              </a:rPr>
              <a:t>0</a:t>
            </a:r>
            <a:r>
              <a:rPr lang="fi-FI" b="1" baseline="30000" dirty="0">
                <a:solidFill>
                  <a:srgbClr val="002060"/>
                </a:solidFill>
              </a:rPr>
              <a:t>16</a:t>
            </a:r>
            <a:r>
              <a:rPr lang="en-US" b="1" dirty="0">
                <a:solidFill>
                  <a:srgbClr val="002060"/>
                </a:solidFill>
              </a:rPr>
              <a:t> 1-MeV-neutron-equivalent / </a:t>
            </a:r>
            <a:r>
              <a:rPr lang="fi-FI" b="1" dirty="0" smtClean="0">
                <a:solidFill>
                  <a:srgbClr val="002060"/>
                </a:solidFill>
              </a:rPr>
              <a:t>cm</a:t>
            </a:r>
            <a:r>
              <a:rPr lang="fi-FI" b="1" baseline="30000" dirty="0" smtClean="0">
                <a:solidFill>
                  <a:srgbClr val="002060"/>
                </a:solidFill>
              </a:rPr>
              <a:t>2</a:t>
            </a:r>
            <a:r>
              <a:rPr lang="fi-FI" b="1" dirty="0" smtClean="0"/>
              <a:t>.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12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pic>
        <p:nvPicPr>
          <p:cNvPr id="1026" name="Picture 2" descr="Kuvahaun tulos haulle hl-lhc timelin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30"/>
          <a:stretch/>
        </p:blipFill>
        <p:spPr bwMode="auto">
          <a:xfrm>
            <a:off x="3713724" y="3706604"/>
            <a:ext cx="4689356" cy="143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6873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933" y="2845870"/>
            <a:ext cx="3242631" cy="192139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611531" cy="1851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Silicon Detector R&amp;D: MCz-Si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We have studied oxygen-rich </a:t>
            </a:r>
            <a:r>
              <a:rPr lang="en-US" b="1" dirty="0" smtClean="0">
                <a:solidFill>
                  <a:srgbClr val="002060"/>
                </a:solidFill>
              </a:rPr>
              <a:t>Magnetic </a:t>
            </a:r>
            <a:r>
              <a:rPr lang="en-US" b="1" dirty="0" err="1" smtClean="0">
                <a:solidFill>
                  <a:srgbClr val="002060"/>
                </a:solidFill>
              </a:rPr>
              <a:t>Czochralski</a:t>
            </a:r>
            <a:r>
              <a:rPr lang="en-US" b="1" dirty="0" smtClean="0">
                <a:solidFill>
                  <a:srgbClr val="002060"/>
                </a:solidFill>
              </a:rPr>
              <a:t> Silicon 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>
                <a:solidFill>
                  <a:srgbClr val="002060"/>
                </a:solidFill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Cz</a:t>
            </a:r>
            <a:r>
              <a:rPr lang="en-US" dirty="0" smtClean="0">
                <a:solidFill>
                  <a:srgbClr val="002060"/>
                </a:solidFill>
              </a:rPr>
              <a:t>-Si) from </a:t>
            </a:r>
            <a:r>
              <a:rPr lang="en-US" dirty="0" err="1" smtClean="0">
                <a:solidFill>
                  <a:srgbClr val="002060"/>
                </a:solidFill>
              </a:rPr>
              <a:t>Okmetic</a:t>
            </a:r>
            <a:r>
              <a:rPr lang="en-US" dirty="0" smtClean="0">
                <a:solidFill>
                  <a:srgbClr val="002060"/>
                </a:solidFill>
              </a:rPr>
              <a:t> Ltd, Finland.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err="1" smtClean="0">
                <a:solidFill>
                  <a:srgbClr val="002060"/>
                </a:solidFill>
              </a:rPr>
              <a:t>MCz</a:t>
            </a:r>
            <a:r>
              <a:rPr lang="en-US" dirty="0" smtClean="0">
                <a:solidFill>
                  <a:srgbClr val="002060"/>
                </a:solidFill>
              </a:rPr>
              <a:t>-Si detectors have proved to have excellent </a:t>
            </a:r>
            <a:r>
              <a:rPr lang="en-US" dirty="0">
                <a:solidFill>
                  <a:srgbClr val="002060"/>
                </a:solidFill>
              </a:rPr>
              <a:t>radiation tolerance. 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13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2859970"/>
            <a:ext cx="2401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Härkönen, J., Tuovinen, E., Luukka, P., Tuominen, E</a:t>
            </a:r>
            <a:r>
              <a:rPr lang="fi-FI" sz="1200" dirty="0" smtClean="0"/>
              <a:t>.,&amp; al. </a:t>
            </a:r>
            <a:r>
              <a:rPr lang="fi-FI" sz="1200" dirty="0"/>
              <a:t>(2004). </a:t>
            </a:r>
            <a:r>
              <a:rPr lang="fi-FI" sz="1200" dirty="0" err="1"/>
              <a:t>Radiation</a:t>
            </a:r>
            <a:r>
              <a:rPr lang="fi-FI" sz="1200" dirty="0"/>
              <a:t> </a:t>
            </a:r>
            <a:r>
              <a:rPr lang="fi-FI" sz="1200" dirty="0" err="1"/>
              <a:t>hardness</a:t>
            </a:r>
            <a:r>
              <a:rPr lang="fi-FI" sz="1200" dirty="0"/>
              <a:t> of </a:t>
            </a:r>
            <a:r>
              <a:rPr lang="fi-FI" sz="1200" dirty="0" err="1"/>
              <a:t>Czochralski</a:t>
            </a:r>
            <a:r>
              <a:rPr lang="fi-FI" sz="1200" dirty="0"/>
              <a:t> </a:t>
            </a:r>
            <a:r>
              <a:rPr lang="fi-FI" sz="1200" dirty="0" err="1"/>
              <a:t>silicon</a:t>
            </a:r>
            <a:r>
              <a:rPr lang="fi-FI" sz="1200" dirty="0"/>
              <a:t>, </a:t>
            </a:r>
            <a:r>
              <a:rPr lang="fi-FI" sz="1200" dirty="0" err="1"/>
              <a:t>Float</a:t>
            </a:r>
            <a:r>
              <a:rPr lang="fi-FI" sz="1200" dirty="0"/>
              <a:t> </a:t>
            </a:r>
            <a:r>
              <a:rPr lang="fi-FI" sz="1200" dirty="0" err="1"/>
              <a:t>Zone</a:t>
            </a:r>
            <a:r>
              <a:rPr lang="fi-FI" sz="1200" dirty="0"/>
              <a:t> </a:t>
            </a:r>
            <a:r>
              <a:rPr lang="fi-FI" sz="1200" dirty="0" err="1"/>
              <a:t>silicon</a:t>
            </a:r>
            <a:r>
              <a:rPr lang="fi-FI" sz="1200" dirty="0"/>
              <a:t> and </a:t>
            </a:r>
            <a:r>
              <a:rPr lang="fi-FI" sz="1200" dirty="0" err="1"/>
              <a:t>oxygenated</a:t>
            </a:r>
            <a:r>
              <a:rPr lang="fi-FI" sz="1200" dirty="0"/>
              <a:t> </a:t>
            </a:r>
            <a:r>
              <a:rPr lang="fi-FI" sz="1200" dirty="0" err="1"/>
              <a:t>Float</a:t>
            </a:r>
            <a:r>
              <a:rPr lang="fi-FI" sz="1200" dirty="0"/>
              <a:t> </a:t>
            </a:r>
            <a:r>
              <a:rPr lang="fi-FI" sz="1200" dirty="0" err="1"/>
              <a:t>Zone</a:t>
            </a:r>
            <a:r>
              <a:rPr lang="fi-FI" sz="1200" dirty="0"/>
              <a:t> </a:t>
            </a:r>
            <a:r>
              <a:rPr lang="fi-FI" sz="1200" dirty="0" err="1"/>
              <a:t>silicon</a:t>
            </a:r>
            <a:r>
              <a:rPr lang="fi-FI" sz="1200" dirty="0"/>
              <a:t> </a:t>
            </a:r>
            <a:r>
              <a:rPr lang="fi-FI" sz="1200" dirty="0" err="1"/>
              <a:t>studied</a:t>
            </a:r>
            <a:r>
              <a:rPr lang="fi-FI" sz="1200" dirty="0"/>
              <a:t> </a:t>
            </a:r>
            <a:r>
              <a:rPr lang="fi-FI" sz="1200" dirty="0" err="1"/>
              <a:t>by</a:t>
            </a:r>
            <a:r>
              <a:rPr lang="fi-FI" sz="1200" dirty="0"/>
              <a:t> </a:t>
            </a:r>
            <a:r>
              <a:rPr lang="fi-FI" sz="1200" dirty="0" err="1"/>
              <a:t>low</a:t>
            </a:r>
            <a:r>
              <a:rPr lang="fi-FI" sz="1200" dirty="0"/>
              <a:t> </a:t>
            </a:r>
            <a:r>
              <a:rPr lang="fi-FI" sz="1200" dirty="0" err="1"/>
              <a:t>energy</a:t>
            </a:r>
            <a:r>
              <a:rPr lang="fi-FI" sz="1200" dirty="0"/>
              <a:t> </a:t>
            </a:r>
            <a:r>
              <a:rPr lang="fi-FI" sz="1200" dirty="0" err="1"/>
              <a:t>protons</a:t>
            </a:r>
            <a:r>
              <a:rPr lang="fi-FI" sz="1200" dirty="0"/>
              <a:t>. </a:t>
            </a:r>
            <a:r>
              <a:rPr lang="fi-FI" sz="1200" i="1" dirty="0"/>
              <a:t>Nuclear Instruments and Methods in Physics Research </a:t>
            </a:r>
            <a:r>
              <a:rPr lang="fi-FI" sz="1200" i="1" dirty="0" smtClean="0"/>
              <a:t>A</a:t>
            </a:r>
            <a:r>
              <a:rPr lang="fi-FI" sz="1200" dirty="0" smtClean="0"/>
              <a:t>, </a:t>
            </a:r>
            <a:r>
              <a:rPr lang="fi-FI" sz="1200" i="1" dirty="0"/>
              <a:t>518</a:t>
            </a:r>
            <a:r>
              <a:rPr lang="fi-FI" sz="1200" dirty="0"/>
              <a:t>(1-2), 346-348</a:t>
            </a:r>
          </a:p>
        </p:txBody>
      </p:sp>
      <p:pic>
        <p:nvPicPr>
          <p:cNvPr id="10" name="Picture 5" descr="C:\My Documents\jaakko\artikkelit2002\Firenze2002\silicon-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21"/>
          <a:stretch/>
        </p:blipFill>
        <p:spPr bwMode="auto">
          <a:xfrm>
            <a:off x="1003917" y="2937934"/>
            <a:ext cx="2452050" cy="147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532" y="4399776"/>
            <a:ext cx="3042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Si crystal is pulled from melt while rotating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52915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574" y="2795328"/>
            <a:ext cx="3869204" cy="213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uvahaun tulos haulle ald method ben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465" y="3093989"/>
            <a:ext cx="3667244" cy="14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2069" y="965200"/>
            <a:ext cx="7531010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Silicon Detector R&amp;D: ALD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b="1" dirty="0" smtClean="0">
                <a:solidFill>
                  <a:srgbClr val="002060"/>
                </a:solidFill>
              </a:rPr>
              <a:t>Atomic Layer Deposition </a:t>
            </a:r>
            <a:r>
              <a:rPr lang="en-US" dirty="0" smtClean="0">
                <a:solidFill>
                  <a:srgbClr val="002060"/>
                </a:solidFill>
              </a:rPr>
              <a:t>(by Dr. </a:t>
            </a:r>
            <a:r>
              <a:rPr lang="en-US" dirty="0" err="1" smtClean="0">
                <a:solidFill>
                  <a:srgbClr val="002060"/>
                </a:solidFill>
              </a:rPr>
              <a:t>Tuomo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Suntola</a:t>
            </a:r>
            <a:r>
              <a:rPr lang="en-US" dirty="0" smtClean="0">
                <a:solidFill>
                  <a:srgbClr val="002060"/>
                </a:solidFill>
              </a:rPr>
              <a:t> from Finland) is an excellent method to apply </a:t>
            </a:r>
            <a:r>
              <a:rPr lang="en-US" b="1" dirty="0" smtClean="0">
                <a:solidFill>
                  <a:srgbClr val="002060"/>
                </a:solidFill>
              </a:rPr>
              <a:t>conformal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thin films </a:t>
            </a:r>
            <a:r>
              <a:rPr lang="en-US" dirty="0" smtClean="0">
                <a:solidFill>
                  <a:srgbClr val="002060"/>
                </a:solidFill>
              </a:rPr>
              <a:t>on </a:t>
            </a:r>
            <a:r>
              <a:rPr lang="en-US" dirty="0" err="1" smtClean="0">
                <a:solidFill>
                  <a:srgbClr val="002060"/>
                </a:solidFill>
              </a:rPr>
              <a:t>MCz</a:t>
            </a:r>
            <a:r>
              <a:rPr lang="en-US" dirty="0" smtClean="0">
                <a:solidFill>
                  <a:srgbClr val="002060"/>
                </a:solidFill>
              </a:rPr>
              <a:t>-Si detectors. 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ALD-passivated </a:t>
            </a:r>
            <a:r>
              <a:rPr lang="en-US" b="1" dirty="0" smtClean="0">
                <a:solidFill>
                  <a:srgbClr val="002060"/>
                </a:solidFill>
              </a:rPr>
              <a:t>p-type </a:t>
            </a:r>
            <a:r>
              <a:rPr lang="en-US" dirty="0" err="1" smtClean="0">
                <a:solidFill>
                  <a:srgbClr val="002060"/>
                </a:solidFill>
              </a:rPr>
              <a:t>MCz</a:t>
            </a:r>
            <a:r>
              <a:rPr lang="en-US" dirty="0" smtClean="0">
                <a:solidFill>
                  <a:srgbClr val="002060"/>
                </a:solidFill>
              </a:rPr>
              <a:t>-Si detectors studied show excellent radiation tolerance.</a:t>
            </a: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14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756331" y="3421766"/>
            <a:ext cx="23284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fi-FI" sz="1000" dirty="0" smtClean="0">
                <a:solidFill>
                  <a:schemeClr val="bg1">
                    <a:lumMod val="10000"/>
                  </a:schemeClr>
                </a:solidFill>
              </a:rPr>
              <a:t>Full-size </a:t>
            </a:r>
            <a:r>
              <a:rPr lang="en-US" altLang="fi-FI" sz="1000" dirty="0">
                <a:solidFill>
                  <a:schemeClr val="bg1">
                    <a:lumMod val="10000"/>
                  </a:schemeClr>
                </a:solidFill>
              </a:rPr>
              <a:t>p-type </a:t>
            </a:r>
            <a:r>
              <a:rPr lang="en-US" altLang="fi-FI" sz="1000" dirty="0" err="1">
                <a:solidFill>
                  <a:schemeClr val="bg1">
                    <a:lumMod val="10000"/>
                  </a:schemeClr>
                </a:solidFill>
              </a:rPr>
              <a:t>MCz</a:t>
            </a:r>
            <a:r>
              <a:rPr lang="en-US" altLang="fi-FI" sz="1000" dirty="0">
                <a:solidFill>
                  <a:schemeClr val="bg1">
                    <a:lumMod val="10000"/>
                  </a:schemeClr>
                </a:solidFill>
              </a:rPr>
              <a:t>-Si strip detector, 768 channels, irradiated 26 MeV protons, up to 2×10</a:t>
            </a:r>
            <a:r>
              <a:rPr lang="en-US" altLang="fi-FI" sz="1000" baseline="30000" dirty="0">
                <a:solidFill>
                  <a:schemeClr val="bg1">
                    <a:lumMod val="10000"/>
                  </a:schemeClr>
                </a:solidFill>
              </a:rPr>
              <a:t>15</a:t>
            </a:r>
            <a:r>
              <a:rPr lang="en-US" altLang="fi-FI" sz="1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fi-FI" sz="1000" dirty="0" err="1">
                <a:solidFill>
                  <a:schemeClr val="bg1">
                    <a:lumMod val="10000"/>
                  </a:schemeClr>
                </a:solidFill>
              </a:rPr>
              <a:t>n</a:t>
            </a:r>
            <a:r>
              <a:rPr lang="en-US" altLang="fi-FI" sz="1000" baseline="-25000" dirty="0" err="1">
                <a:solidFill>
                  <a:schemeClr val="bg1">
                    <a:lumMod val="10000"/>
                  </a:schemeClr>
                </a:solidFill>
              </a:rPr>
              <a:t>eq</a:t>
            </a:r>
            <a:r>
              <a:rPr lang="en-US" altLang="fi-FI" sz="1000" dirty="0">
                <a:solidFill>
                  <a:schemeClr val="bg1">
                    <a:lumMod val="10000"/>
                  </a:schemeClr>
                </a:solidFill>
              </a:rPr>
              <a:t>/cm</a:t>
            </a:r>
            <a:r>
              <a:rPr lang="en-US" altLang="fi-FI" sz="1000" baseline="30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altLang="fi-FI" sz="1000" dirty="0">
                <a:solidFill>
                  <a:schemeClr val="bg1">
                    <a:lumMod val="10000"/>
                  </a:schemeClr>
                </a:solidFill>
              </a:rPr>
              <a:t>, CMS APV25 readout. Surface passivation made by </a:t>
            </a:r>
            <a:r>
              <a:rPr lang="en-US" altLang="fi-FI" sz="1000" b="1" dirty="0">
                <a:solidFill>
                  <a:schemeClr val="bg1">
                    <a:lumMod val="10000"/>
                  </a:schemeClr>
                </a:solidFill>
              </a:rPr>
              <a:t>ALD grown Al</a:t>
            </a:r>
            <a:r>
              <a:rPr lang="en-US" altLang="fi-FI" sz="1000" b="1" baseline="-25000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altLang="fi-FI" sz="1000" b="1" dirty="0">
                <a:solidFill>
                  <a:schemeClr val="bg1">
                    <a:lumMod val="10000"/>
                  </a:schemeClr>
                </a:solidFill>
              </a:rPr>
              <a:t>O</a:t>
            </a:r>
            <a:r>
              <a:rPr lang="en-US" altLang="fi-FI" sz="1000" b="1" baseline="-25000" dirty="0">
                <a:solidFill>
                  <a:schemeClr val="bg1">
                    <a:lumMod val="10000"/>
                  </a:schemeClr>
                </a:solidFill>
              </a:rPr>
              <a:t>3</a:t>
            </a:r>
            <a:r>
              <a:rPr lang="en-US" altLang="fi-FI" sz="10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fi-FI" sz="1000" dirty="0">
                <a:solidFill>
                  <a:schemeClr val="bg1">
                    <a:lumMod val="10000"/>
                  </a:schemeClr>
                </a:solidFill>
              </a:rPr>
              <a:t>insulator</a:t>
            </a:r>
            <a:r>
              <a:rPr lang="en-US" altLang="fi-FI" sz="1000" dirty="0" smtClean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US" altLang="fi-FI" sz="1000" dirty="0">
                <a:solidFill>
                  <a:schemeClr val="bg1">
                    <a:lumMod val="10000"/>
                  </a:schemeClr>
                </a:solidFill>
              </a:rPr>
              <a:t>CCE at 600 V is 42 % and at 1100 V 60 % (full charge from reference planes is 40 ADC counts).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54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303142" y="2633134"/>
            <a:ext cx="2124680" cy="2090155"/>
          </a:xfrm>
          <a:prstGeom prst="rect">
            <a:avLst/>
          </a:prstGeom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8147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Silicon Detector In-Kind Contribution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Detector </a:t>
            </a:r>
            <a:r>
              <a:rPr lang="en-US" dirty="0">
                <a:solidFill>
                  <a:srgbClr val="002060"/>
                </a:solidFill>
              </a:rPr>
              <a:t>Laboratory participated in the </a:t>
            </a:r>
            <a:r>
              <a:rPr lang="en-US" dirty="0" smtClean="0">
                <a:solidFill>
                  <a:srgbClr val="002060"/>
                </a:solidFill>
              </a:rPr>
              <a:t>manufacture and quality assurance (QA) of </a:t>
            </a:r>
            <a:r>
              <a:rPr lang="en-US" b="1" dirty="0" smtClean="0">
                <a:solidFill>
                  <a:srgbClr val="002060"/>
                </a:solidFill>
              </a:rPr>
              <a:t>250 silicon pixel detector modules</a:t>
            </a:r>
            <a:r>
              <a:rPr lang="en-US" dirty="0" smtClean="0">
                <a:solidFill>
                  <a:srgbClr val="002060"/>
                </a:solidFill>
              </a:rPr>
              <a:t>, corresponding to </a:t>
            </a:r>
            <a:r>
              <a:rPr lang="en-US" dirty="0">
                <a:solidFill>
                  <a:srgbClr val="002060"/>
                </a:solidFill>
              </a:rPr>
              <a:t>20% of the </a:t>
            </a:r>
            <a:r>
              <a:rPr lang="en-US" dirty="0" smtClean="0">
                <a:solidFill>
                  <a:srgbClr val="002060"/>
                </a:solidFill>
              </a:rPr>
              <a:t>modules of </a:t>
            </a:r>
            <a:r>
              <a:rPr lang="en-US" b="1" dirty="0" smtClean="0">
                <a:solidFill>
                  <a:srgbClr val="002060"/>
                </a:solidFill>
              </a:rPr>
              <a:t>CERN CMS Tracker </a:t>
            </a:r>
            <a:r>
              <a:rPr lang="en-US" b="1" dirty="0">
                <a:solidFill>
                  <a:srgbClr val="002060"/>
                </a:solidFill>
              </a:rPr>
              <a:t>Phase I </a:t>
            </a:r>
            <a:r>
              <a:rPr lang="en-US" dirty="0" smtClean="0">
                <a:solidFill>
                  <a:srgbClr val="002060"/>
                </a:solidFill>
              </a:rPr>
              <a:t>upgrade. </a:t>
            </a: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15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59335-AFD3-4DED-970B-1AD46A14778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76000" y="6166800"/>
            <a:ext cx="2808000" cy="576000"/>
          </a:xfrm>
        </p:spPr>
        <p:txBody>
          <a:bodyPr/>
          <a:lstStyle/>
          <a:p>
            <a:pPr algn="l"/>
            <a:r>
              <a:rPr lang="fi-FI" dirty="0" smtClean="0"/>
              <a:t>PAP340, </a:t>
            </a:r>
            <a:r>
              <a:rPr lang="en-US" dirty="0" smtClean="0"/>
              <a:t>Lecture</a:t>
            </a:r>
            <a:r>
              <a:rPr lang="fi-FI" dirty="0" smtClean="0"/>
              <a:t> 13 Instrumentation, Eija Tuominen</a:t>
            </a:r>
            <a:endParaRPr lang="en-US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96200" y="6159500"/>
            <a:ext cx="685800" cy="581868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16.4.2019</a:t>
            </a:r>
            <a:endParaRPr lang="fi-FI" dirty="0"/>
          </a:p>
        </p:txBody>
      </p:sp>
      <p:sp>
        <p:nvSpPr>
          <p:cNvPr id="17" name="TextBox 16"/>
          <p:cNvSpPr txBox="1"/>
          <p:nvPr/>
        </p:nvSpPr>
        <p:spPr>
          <a:xfrm>
            <a:off x="4079088" y="5607020"/>
            <a:ext cx="20970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FFC000"/>
                </a:solidFill>
              </a:rPr>
              <a:t>http://cms.web.cern.ch/news/silicon-pixels</a:t>
            </a:r>
          </a:p>
        </p:txBody>
      </p:sp>
      <p:sp>
        <p:nvSpPr>
          <p:cNvPr id="18" name="Tekstiruutu 4"/>
          <p:cNvSpPr txBox="1"/>
          <p:nvPr/>
        </p:nvSpPr>
        <p:spPr>
          <a:xfrm>
            <a:off x="872069" y="2936300"/>
            <a:ext cx="2828483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One </a:t>
            </a:r>
            <a:r>
              <a:rPr lang="en-US" dirty="0">
                <a:solidFill>
                  <a:srgbClr val="002060"/>
                </a:solidFill>
              </a:rPr>
              <a:t>pixel </a:t>
            </a:r>
            <a:r>
              <a:rPr lang="en-US" b="1" dirty="0">
                <a:solidFill>
                  <a:srgbClr val="002060"/>
                </a:solidFill>
              </a:rPr>
              <a:t>detector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is a matrix of 2*8 detectors, each with 4200 pixels. 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Thus, one detector has ~67000 channels.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7933" y="2749247"/>
            <a:ext cx="1900266" cy="19740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48907" y="2752817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CIS, Germany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50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95" r="14079" b="19225"/>
          <a:stretch/>
        </p:blipFill>
        <p:spPr>
          <a:xfrm>
            <a:off x="3504256" y="3239289"/>
            <a:ext cx="2761079" cy="1619005"/>
          </a:xfrm>
          <a:prstGeom prst="rect">
            <a:avLst/>
          </a:prstGeom>
        </p:spPr>
      </p:pic>
      <p:pic>
        <p:nvPicPr>
          <p:cNvPr id="16" name="Picture 2" descr="Kuvahaun tulos haulle cms pixel detecto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67" y="3445969"/>
            <a:ext cx="2887132" cy="166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93295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Silicon Detector In-Kind Contribution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One Tracker pixel </a:t>
            </a:r>
            <a:r>
              <a:rPr lang="en-US" b="1" dirty="0" smtClean="0">
                <a:solidFill>
                  <a:srgbClr val="002060"/>
                </a:solidFill>
              </a:rPr>
              <a:t>module</a:t>
            </a:r>
            <a:r>
              <a:rPr lang="en-US" dirty="0" smtClean="0">
                <a:solidFill>
                  <a:srgbClr val="002060"/>
                </a:solidFill>
              </a:rPr>
              <a:t> consist of the pixel detector flip-chip bonded (pump-bonded) to 16 read-out CMOS chips (ROCs).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Flip-chip bonding was done by Finnish company </a:t>
            </a:r>
            <a:r>
              <a:rPr lang="en-US" b="1" dirty="0" err="1" smtClean="0">
                <a:solidFill>
                  <a:srgbClr val="002060"/>
                </a:solidFill>
              </a:rPr>
              <a:t>Advacam</a:t>
            </a:r>
            <a:r>
              <a:rPr lang="en-US" b="1" dirty="0" smtClean="0">
                <a:solidFill>
                  <a:srgbClr val="002060"/>
                </a:solidFill>
              </a:rPr>
              <a:t> Oy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>
                <a:solidFill>
                  <a:srgbClr val="002060"/>
                </a:solidFill>
              </a:rPr>
              <a:t>The required quality level was successfully </a:t>
            </a:r>
            <a:r>
              <a:rPr lang="en-US" dirty="0" smtClean="0">
                <a:solidFill>
                  <a:srgbClr val="002060"/>
                </a:solidFill>
              </a:rPr>
              <a:t>reached; the average faulty interconnections </a:t>
            </a:r>
            <a:r>
              <a:rPr lang="en-US" dirty="0">
                <a:solidFill>
                  <a:srgbClr val="002060"/>
                </a:solidFill>
              </a:rPr>
              <a:t>in </a:t>
            </a:r>
            <a:r>
              <a:rPr lang="en-US" dirty="0" smtClean="0">
                <a:solidFill>
                  <a:srgbClr val="002060"/>
                </a:solidFill>
              </a:rPr>
              <a:t>a bare </a:t>
            </a:r>
            <a:r>
              <a:rPr lang="en-US" dirty="0">
                <a:solidFill>
                  <a:srgbClr val="002060"/>
                </a:solidFill>
              </a:rPr>
              <a:t>pixel </a:t>
            </a:r>
            <a:r>
              <a:rPr lang="en-US" dirty="0" smtClean="0">
                <a:solidFill>
                  <a:srgbClr val="002060"/>
                </a:solidFill>
              </a:rPr>
              <a:t>module was &lt;0.1</a:t>
            </a:r>
            <a:r>
              <a:rPr lang="en-US" dirty="0">
                <a:solidFill>
                  <a:srgbClr val="002060"/>
                </a:solidFill>
              </a:rPr>
              <a:t>%. 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16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382000" y="6159500"/>
            <a:ext cx="510480" cy="581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59335-AFD3-4DED-970B-1AD46A147785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076000" y="6166800"/>
            <a:ext cx="2808000" cy="576000"/>
          </a:xfrm>
        </p:spPr>
        <p:txBody>
          <a:bodyPr/>
          <a:lstStyle/>
          <a:p>
            <a:pPr algn="l"/>
            <a:r>
              <a:rPr lang="fi-FI" dirty="0" smtClean="0"/>
              <a:t>PAP340, </a:t>
            </a:r>
            <a:r>
              <a:rPr lang="en-US" dirty="0" smtClean="0"/>
              <a:t>Lecture</a:t>
            </a:r>
            <a:r>
              <a:rPr lang="fi-FI" dirty="0" smtClean="0"/>
              <a:t> 13 Instrumentation, Eija Tuominen</a:t>
            </a:r>
            <a:endParaRPr lang="en-US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96200" y="6159500"/>
            <a:ext cx="685800" cy="581868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16.4.2019</a:t>
            </a:r>
            <a:endParaRPr lang="fi-FI" dirty="0"/>
          </a:p>
        </p:txBody>
      </p:sp>
      <p:pic>
        <p:nvPicPr>
          <p:cNvPr id="14" name="Picture 3" descr="E:\personal\eimtuomi\EIJAN TYÖT\KUVAT\C DETECTORS\2013 pikselibumppien kuvia\SEm kuvat\CMS bump-3.t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893" y="3445969"/>
            <a:ext cx="2252134" cy="1689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079088" y="5607020"/>
            <a:ext cx="20970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srgbClr val="FFC000"/>
                </a:solidFill>
              </a:rPr>
              <a:t>http://cms.web.cern.ch/news/silicon-pixels</a:t>
            </a:r>
          </a:p>
        </p:txBody>
      </p:sp>
    </p:spTree>
    <p:extLst>
      <p:ext uri="{BB962C8B-B14F-4D97-AF65-F5344CB8AC3E}">
        <p14:creationId xmlns:p14="http://schemas.microsoft.com/office/powerpoint/2010/main" val="4319791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814732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Silicon Detector In-Kind Contribution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Next in Detector Laboratory: manufacture and QA of ~250 Silicon pixel detector modules for </a:t>
            </a:r>
            <a:r>
              <a:rPr lang="en-US" b="1" dirty="0" smtClean="0">
                <a:solidFill>
                  <a:srgbClr val="002060"/>
                </a:solidFill>
              </a:rPr>
              <a:t>CMS Phase II Upgrade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rgbClr val="002060"/>
                </a:solidFill>
              </a:rPr>
              <a:t>Collaborating with </a:t>
            </a:r>
            <a:r>
              <a:rPr lang="vi-VN" dirty="0" smtClean="0">
                <a:solidFill>
                  <a:srgbClr val="002060"/>
                </a:solidFill>
              </a:rPr>
              <a:t>Ruđer </a:t>
            </a:r>
            <a:r>
              <a:rPr lang="vi-VN" dirty="0">
                <a:solidFill>
                  <a:srgbClr val="002060"/>
                </a:solidFill>
              </a:rPr>
              <a:t>Bošković </a:t>
            </a:r>
            <a:r>
              <a:rPr lang="vi-VN" dirty="0" smtClean="0">
                <a:solidFill>
                  <a:srgbClr val="002060"/>
                </a:solidFill>
              </a:rPr>
              <a:t>Institute</a:t>
            </a:r>
            <a:r>
              <a:rPr lang="fi-FI" dirty="0" smtClean="0">
                <a:solidFill>
                  <a:srgbClr val="002060"/>
                </a:solidFill>
              </a:rPr>
              <a:t> (RBI), Paul Scherrer Institute (PSI) and Advacam Oy. </a:t>
            </a: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17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pic>
        <p:nvPicPr>
          <p:cNvPr id="2050" name="Picture 2" descr="Kuvahaun tulos haulle advaca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15" y="4113039"/>
            <a:ext cx="3074169" cy="68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paul scherrer institut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61" y="3031209"/>
            <a:ext cx="2386078" cy="8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www.irb.hr/var/ezflow_site/storage/original/image/2425d39cc0f54122d2d705fbac7a8aa5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7" name="Picture 9" descr="Kuvahaun tulos haulle ruder boskovic institut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3272837"/>
            <a:ext cx="3137958" cy="11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333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Aiheeseen liittyvä ku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50" b="18906"/>
          <a:stretch/>
        </p:blipFill>
        <p:spPr bwMode="auto">
          <a:xfrm>
            <a:off x="5898220" y="3896369"/>
            <a:ext cx="2248706" cy="9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2069" y="965200"/>
            <a:ext cx="753101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Micronova Nanofabrication Center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Detector Laboratory has close collaboration with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Micronova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Nanofabrication Center that is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Finland's National Research Infrastructure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for micro- and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nanotechnology.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Micronova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is jointly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run by Aalto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University and VTT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Technical Research Centre of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Finland.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</a:rPr>
              <a:t>Micronova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has 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2600 m</a:t>
            </a:r>
            <a:r>
              <a:rPr lang="en-US" b="1" baseline="30000" dirty="0" smtClean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of cleanroom area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with processing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and measurement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equipment,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available for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universities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, research institutes and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companies.</a:t>
            </a: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18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pic>
        <p:nvPicPr>
          <p:cNvPr id="5124" name="Picture 4" descr="Kuvahaun tulos haulle aalto school of electrical engineer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040"/>
          <a:stretch/>
        </p:blipFill>
        <p:spPr bwMode="auto">
          <a:xfrm>
            <a:off x="2887133" y="4121979"/>
            <a:ext cx="3144309" cy="66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046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932" y="3027400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9" y="965200"/>
            <a:ext cx="75310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Silicon Detectors @ Micronova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Micronova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19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pic>
        <p:nvPicPr>
          <p:cNvPr id="13" name="Picture 2" descr="C:\Documents and Settings\eimtuomi\Desktop\Henrin gradu\Jaakolta Henrille kuvia graduun\Kauppalehti Optio Strip 2011 zoom i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683" y="1814160"/>
            <a:ext cx="3398010" cy="2633812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9" r="5787"/>
          <a:stretch/>
        </p:blipFill>
        <p:spPr>
          <a:xfrm rot="5400000">
            <a:off x="-192790" y="2022255"/>
            <a:ext cx="2614921" cy="2215664"/>
          </a:xfrm>
          <a:prstGeom prst="rect">
            <a:avLst/>
          </a:prstGeom>
        </p:spPr>
      </p:pic>
      <p:pic>
        <p:nvPicPr>
          <p:cNvPr id="1026" name="Picture 2" descr="C:\Users\eimtuomi\Documents\2018 05 EIJAN TYÖT\Detectors\Esitykset sis SAB\2012 10 VTTHIP\putikuvat0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931" y="1814160"/>
            <a:ext cx="3522752" cy="26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567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437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b="1" dirty="0" smtClean="0">
                <a:solidFill>
                  <a:srgbClr val="1CA17D"/>
                </a:solidFill>
                <a:latin typeface="Arial"/>
                <a:cs typeface="Arial"/>
              </a:rPr>
              <a:t>OUTLOOK</a:t>
            </a: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2</a:t>
            </a:fld>
            <a:endParaRPr lang="fi-FI"/>
          </a:p>
        </p:txBody>
      </p:sp>
      <p:sp>
        <p:nvSpPr>
          <p:cNvPr id="8" name="Tekstiruutu 4"/>
          <p:cNvSpPr txBox="1"/>
          <p:nvPr/>
        </p:nvSpPr>
        <p:spPr>
          <a:xfrm>
            <a:off x="1112108" y="2006799"/>
            <a:ext cx="72740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Helsinki Institute of Physics, HIP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Detector Laboratory @ HIP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Silicon detectors @ Detector Laboratory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/>
              </a:rPr>
              <a:t>Motivation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/>
              </a:rPr>
              <a:t>Research </a:t>
            </a:r>
            <a:r>
              <a:rPr lang="en-US" dirty="0">
                <a:solidFill>
                  <a:srgbClr val="002060"/>
                </a:solidFill>
                <a:cs typeface="Arial"/>
              </a:rPr>
              <a:t>&amp; Development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cs typeface="Arial"/>
              </a:rPr>
              <a:t>CERN In-Kind Contributions</a:t>
            </a:r>
            <a:endParaRPr lang="en-US" dirty="0">
              <a:solidFill>
                <a:srgbClr val="002060"/>
              </a:solidFill>
              <a:cs typeface="Arial"/>
            </a:endParaRP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rgbClr val="002060"/>
                </a:solidFill>
                <a:latin typeface="Arial"/>
                <a:cs typeface="Arial"/>
              </a:rPr>
              <a:t>Micronova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 Nanofabrication Centre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898" y="3307897"/>
            <a:ext cx="2975241" cy="13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540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9" y="965200"/>
            <a:ext cx="7531010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Summary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@ Helsinki Detector Laboratory </a:t>
            </a:r>
          </a:p>
          <a:p>
            <a:pPr marL="723900" lvl="1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We have: premises, equipment, know-how and networks</a:t>
            </a:r>
          </a:p>
          <a:p>
            <a:pPr marL="723900" lvl="1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We do: research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education, outreach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and societal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interaction</a:t>
            </a:r>
          </a:p>
          <a:p>
            <a:pPr marL="271463" indent="-271463"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More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info: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hlinkClick r:id="rId3"/>
              </a:rPr>
              <a:t>eija.tuominen@helsinki.fi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 </a:t>
            </a:r>
          </a:p>
          <a:p>
            <a:pPr marL="271463" indent="-271463"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Webpage: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hlinkClick r:id="rId4"/>
              </a:rPr>
              <a:t>http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hlinkClick r:id="rId4"/>
              </a:rPr>
              <a:t>://research.hip.fi/hwp/detlab/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marL="266700" indent="-266700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0" algn="l"/>
                <a:tab pos="266700" algn="l"/>
              </a:tabLst>
              <a:defRPr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20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7022573" y="398643"/>
            <a:ext cx="138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ALICE </a:t>
            </a:r>
            <a:r>
              <a:rPr lang="en-US" sz="1200" dirty="0" smtClean="0">
                <a:solidFill>
                  <a:schemeClr val="bg1"/>
                </a:solidFill>
              </a:rPr>
              <a:t>optical</a:t>
            </a:r>
            <a:r>
              <a:rPr lang="fi-FI" sz="1200" dirty="0" smtClean="0">
                <a:solidFill>
                  <a:schemeClr val="bg1"/>
                </a:solidFill>
              </a:rPr>
              <a:t> QA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145699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3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01000" y="184158"/>
            <a:ext cx="9557283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Circle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5321" y="-3498800"/>
            <a:ext cx="6302642" cy="5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iruutu 7"/>
          <p:cNvSpPr txBox="1"/>
          <p:nvPr/>
        </p:nvSpPr>
        <p:spPr>
          <a:xfrm>
            <a:off x="872068" y="2209800"/>
            <a:ext cx="7433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err="1" smtClean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fi-FI" sz="4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4000" dirty="0" err="1" smtClean="0">
                <a:solidFill>
                  <a:schemeClr val="bg1"/>
                </a:solidFill>
                <a:latin typeface="Arial"/>
                <a:cs typeface="Arial"/>
              </a:rPr>
              <a:t>You</a:t>
            </a:r>
            <a:r>
              <a:rPr lang="fi-FI" sz="40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i-FI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8292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University of Jyväskylä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569" y="3869411"/>
            <a:ext cx="2260854" cy="90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uvahaun tulos haulle university of helsinki faculty of science 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4" y="3359972"/>
            <a:ext cx="1775687" cy="17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haun tulos haulle university aalto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176" t="25695" r="17599" b="25584"/>
          <a:stretch/>
        </p:blipFill>
        <p:spPr bwMode="auto">
          <a:xfrm>
            <a:off x="1782781" y="3844718"/>
            <a:ext cx="1238610" cy="95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3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pic>
        <p:nvPicPr>
          <p:cNvPr id="1036" name="Picture 12" descr="Kuvahaun tulos haulle Lappeenranta-Lahti University of Technolog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423" y="3712780"/>
            <a:ext cx="2354604" cy="121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6" descr="Kuvahaun tulos haulle Tampere University logo"/>
          <p:cNvSpPr>
            <a:spLocks noChangeAspect="1" noChangeArrowheads="1"/>
          </p:cNvSpPr>
          <p:nvPr/>
        </p:nvSpPr>
        <p:spPr bwMode="auto">
          <a:xfrm>
            <a:off x="155575" y="-1744663"/>
            <a:ext cx="93154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AutoShape 18" descr="Kuvahaun tulos haulle Tampere University logo"/>
          <p:cNvSpPr>
            <a:spLocks noChangeAspect="1" noChangeArrowheads="1"/>
          </p:cNvSpPr>
          <p:nvPr/>
        </p:nvSpPr>
        <p:spPr bwMode="auto">
          <a:xfrm>
            <a:off x="307975" y="-1592263"/>
            <a:ext cx="93154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AutoShape 20" descr="Kuvahaun tulos haulle Tampere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utoShape 22" descr="Kuvahaun tulos haulle Tampere Universit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639" y="3541739"/>
            <a:ext cx="1164327" cy="15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590735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Helsinki Institute of Physics (HIP)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</a:rPr>
              <a:t>HIP is a national research institute operated </a:t>
            </a:r>
            <a:r>
              <a:rPr lang="en-US" dirty="0">
                <a:solidFill>
                  <a:srgbClr val="002060"/>
                </a:solidFill>
              </a:rPr>
              <a:t>jointly by </a:t>
            </a:r>
            <a:r>
              <a:rPr lang="en-US" b="1" dirty="0" smtClean="0">
                <a:solidFill>
                  <a:srgbClr val="002060"/>
                </a:solidFill>
              </a:rPr>
              <a:t>University of Helsinki</a:t>
            </a:r>
            <a:r>
              <a:rPr lang="en-US" dirty="0" smtClean="0">
                <a:solidFill>
                  <a:srgbClr val="002060"/>
                </a:solidFill>
              </a:rPr>
              <a:t>, Aalto University, University of </a:t>
            </a:r>
            <a:r>
              <a:rPr lang="en-US" dirty="0" err="1" smtClean="0">
                <a:solidFill>
                  <a:srgbClr val="002060"/>
                </a:solidFill>
              </a:rPr>
              <a:t>Jyväskylä</a:t>
            </a:r>
            <a:r>
              <a:rPr lang="en-US" dirty="0" smtClean="0">
                <a:solidFill>
                  <a:srgbClr val="002060"/>
                </a:solidFill>
              </a:rPr>
              <a:t>, Lappeenranta-Lahti University of Technology, and Tampere University.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</a:rPr>
              <a:t>HIP research </a:t>
            </a:r>
            <a:r>
              <a:rPr lang="en-US" dirty="0">
                <a:solidFill>
                  <a:srgbClr val="002060"/>
                </a:solidFill>
              </a:rPr>
              <a:t>activity </a:t>
            </a:r>
            <a:r>
              <a:rPr lang="en-US" dirty="0" smtClean="0">
                <a:solidFill>
                  <a:srgbClr val="002060"/>
                </a:solidFill>
              </a:rPr>
              <a:t>covers theoretical physics, experimental particle physics and </a:t>
            </a:r>
            <a:r>
              <a:rPr lang="en-US" b="1" dirty="0" smtClean="0">
                <a:solidFill>
                  <a:srgbClr val="002060"/>
                </a:solidFill>
              </a:rPr>
              <a:t>instrumentation of physics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</a:rPr>
              <a:t>HIP is </a:t>
            </a:r>
            <a:r>
              <a:rPr lang="en-US" dirty="0">
                <a:solidFill>
                  <a:srgbClr val="002060"/>
                </a:solidFill>
              </a:rPr>
              <a:t>responsible for the Finnish </a:t>
            </a:r>
            <a:r>
              <a:rPr lang="en-US" dirty="0" smtClean="0">
                <a:solidFill>
                  <a:srgbClr val="002060"/>
                </a:solidFill>
              </a:rPr>
              <a:t>collaboration with </a:t>
            </a:r>
            <a:r>
              <a:rPr lang="en-US" b="1" dirty="0" smtClean="0">
                <a:solidFill>
                  <a:srgbClr val="002060"/>
                </a:solidFill>
              </a:rPr>
              <a:t>CERN</a:t>
            </a:r>
            <a:r>
              <a:rPr lang="en-US" dirty="0" smtClean="0">
                <a:solidFill>
                  <a:srgbClr val="002060"/>
                </a:solidFill>
              </a:rPr>
              <a:t> and FAIR.</a:t>
            </a:r>
          </a:p>
        </p:txBody>
      </p:sp>
    </p:spTree>
    <p:extLst>
      <p:ext uri="{BB962C8B-B14F-4D97-AF65-F5344CB8AC3E}">
        <p14:creationId xmlns:p14="http://schemas.microsoft.com/office/powerpoint/2010/main" val="38483742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590735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latin typeface="Arial"/>
                <a:cs typeface="Arial"/>
              </a:rPr>
              <a:t>Detector Laboratory: Mission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</a:rPr>
              <a:t>HIP instrumentation takes place in Helsinki Detector Laboratory.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rgbClr val="002060"/>
                </a:solidFill>
              </a:rPr>
              <a:t>Detector Laboratory is a </a:t>
            </a:r>
            <a:r>
              <a:rPr lang="en-US" b="1" dirty="0" smtClean="0">
                <a:solidFill>
                  <a:srgbClr val="002060"/>
                </a:solidFill>
              </a:rPr>
              <a:t>permanent </a:t>
            </a: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US" b="1" dirty="0" smtClean="0">
                <a:solidFill>
                  <a:srgbClr val="002060"/>
                </a:solidFill>
              </a:rPr>
              <a:t>nfrastructure </a:t>
            </a:r>
            <a:r>
              <a:rPr lang="en-US" dirty="0" smtClean="0">
                <a:solidFill>
                  <a:srgbClr val="002060"/>
                </a:solidFill>
              </a:rPr>
              <a:t>of Helsinki Institute of Physics (HIP) and University of Helsinki / Department of Physics (UH/Physics) with three main tasks: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  <a:tabLst>
                <a:tab pos="358775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Support the Finnish </a:t>
            </a:r>
            <a:r>
              <a:rPr lang="en-US" sz="1600" b="1" dirty="0" smtClean="0">
                <a:solidFill>
                  <a:srgbClr val="002060"/>
                </a:solidFill>
              </a:rPr>
              <a:t>instrumentation</a:t>
            </a:r>
            <a:r>
              <a:rPr lang="en-US" sz="1600" dirty="0" smtClean="0">
                <a:solidFill>
                  <a:srgbClr val="002060"/>
                </a:solidFill>
              </a:rPr>
              <a:t> of particle and nuclear physics experiments, such as CERN and FAIR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  <a:tabLst>
                <a:tab pos="358775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Support the </a:t>
            </a:r>
            <a:r>
              <a:rPr lang="en-US" sz="1600" b="1" dirty="0" smtClean="0">
                <a:solidFill>
                  <a:srgbClr val="002060"/>
                </a:solidFill>
              </a:rPr>
              <a:t>education</a:t>
            </a:r>
            <a:r>
              <a:rPr lang="en-US" sz="1600" dirty="0" smtClean="0">
                <a:solidFill>
                  <a:srgbClr val="002060"/>
                </a:solidFill>
              </a:rPr>
              <a:t> of experimental particle physics</a:t>
            </a:r>
          </a:p>
          <a:p>
            <a:pPr marL="800100" lvl="1" indent="-342900">
              <a:spcAft>
                <a:spcPts val="1000"/>
              </a:spcAft>
              <a:buFont typeface="+mj-lt"/>
              <a:buAutoNum type="arabicPeriod"/>
              <a:tabLst>
                <a:tab pos="358775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Participate in externally funded </a:t>
            </a:r>
            <a:r>
              <a:rPr lang="en-US" sz="1600" b="1" dirty="0" smtClean="0">
                <a:solidFill>
                  <a:srgbClr val="002060"/>
                </a:solidFill>
              </a:rPr>
              <a:t>R&amp;D projects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4</a:t>
            </a:fld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6709821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464624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cs typeface="Arial"/>
              </a:rPr>
              <a:t>Detector </a:t>
            </a:r>
            <a:r>
              <a:rPr lang="fi-FI" sz="3400" b="1" dirty="0">
                <a:solidFill>
                  <a:srgbClr val="1CA17D"/>
                </a:solidFill>
                <a:cs typeface="Arial"/>
              </a:rPr>
              <a:t>Laboratory</a:t>
            </a:r>
            <a:r>
              <a:rPr lang="fi-FI" sz="3400" b="1">
                <a:solidFill>
                  <a:srgbClr val="1CA17D"/>
                </a:solidFill>
                <a:cs typeface="Arial"/>
              </a:rPr>
              <a:t>: </a:t>
            </a:r>
            <a:r>
              <a:rPr lang="fi-FI" sz="3400" b="1" smtClean="0">
                <a:solidFill>
                  <a:srgbClr val="1CA17D"/>
                </a:solidFill>
                <a:cs typeface="Arial"/>
              </a:rPr>
              <a:t>Team</a:t>
            </a:r>
            <a:endParaRPr lang="fi-FI" sz="3400" b="1" dirty="0" smtClean="0">
              <a:solidFill>
                <a:srgbClr val="1CA17D"/>
              </a:solidFill>
              <a:latin typeface="Arial"/>
              <a:cs typeface="Arial"/>
            </a:endParaRPr>
          </a:p>
          <a:p>
            <a:pPr algn="ctr"/>
            <a:endParaRPr lang="fi-FI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Permanent laboratory staff: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Chief </a:t>
            </a:r>
            <a:r>
              <a:rPr lang="en-GB" sz="1600" dirty="0">
                <a:solidFill>
                  <a:srgbClr val="002060"/>
                </a:solidFill>
              </a:rPr>
              <a:t>engineer: </a:t>
            </a:r>
            <a:r>
              <a:rPr lang="en-GB" sz="1600" dirty="0" smtClean="0">
                <a:solidFill>
                  <a:srgbClr val="002060"/>
                </a:solidFill>
              </a:rPr>
              <a:t>Doc</a:t>
            </a:r>
            <a:r>
              <a:rPr lang="en-GB" sz="1600" dirty="0">
                <a:solidFill>
                  <a:srgbClr val="002060"/>
                </a:solidFill>
              </a:rPr>
              <a:t>. Eija Tuominen </a:t>
            </a:r>
          </a:p>
          <a:p>
            <a:pPr marL="742950" lvl="1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2060"/>
                </a:solidFill>
              </a:rPr>
              <a:t>Two laboratory engineers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600" dirty="0" smtClean="0">
                <a:solidFill>
                  <a:srgbClr val="002060"/>
                </a:solidFill>
              </a:rPr>
              <a:t>&amp; laboratory technician</a:t>
            </a:r>
            <a:endParaRPr lang="en-GB" sz="16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~</a:t>
            </a:r>
            <a:r>
              <a:rPr lang="en-GB" dirty="0">
                <a:solidFill>
                  <a:srgbClr val="002060"/>
                </a:solidFill>
              </a:rPr>
              <a:t>20 research scientists and </a:t>
            </a:r>
            <a:r>
              <a:rPr lang="en-GB" dirty="0" smtClean="0">
                <a:solidFill>
                  <a:srgbClr val="002060"/>
                </a:solidFill>
              </a:rPr>
              <a:t>students: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002060"/>
                </a:solidFill>
              </a:rPr>
              <a:t>Dr.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Panja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Luukka</a:t>
            </a:r>
            <a:r>
              <a:rPr lang="en-GB" sz="1600" dirty="0" smtClean="0">
                <a:solidFill>
                  <a:srgbClr val="002060"/>
                </a:solidFill>
              </a:rPr>
              <a:t> &amp; CMS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002060"/>
                </a:solidFill>
              </a:rPr>
              <a:t>Prof.</a:t>
            </a:r>
            <a:r>
              <a:rPr lang="en-GB" sz="1600" dirty="0" smtClean="0">
                <a:solidFill>
                  <a:srgbClr val="002060"/>
                </a:solidFill>
              </a:rPr>
              <a:t> Kenneth </a:t>
            </a:r>
            <a:r>
              <a:rPr lang="en-GB" sz="1600" dirty="0" err="1" smtClean="0">
                <a:solidFill>
                  <a:srgbClr val="002060"/>
                </a:solidFill>
              </a:rPr>
              <a:t>Österberg</a:t>
            </a:r>
            <a:r>
              <a:rPr lang="en-GB" sz="1600" dirty="0" smtClean="0">
                <a:solidFill>
                  <a:srgbClr val="002060"/>
                </a:solidFill>
              </a:rPr>
              <a:t> &amp; TOTEM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002060"/>
                </a:solidFill>
              </a:rPr>
              <a:t>Dr.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Tuomas</a:t>
            </a:r>
            <a:r>
              <a:rPr lang="en-GB" sz="1600" dirty="0" smtClean="0">
                <a:solidFill>
                  <a:srgbClr val="002060"/>
                </a:solidFill>
              </a:rPr>
              <a:t> </a:t>
            </a:r>
            <a:r>
              <a:rPr lang="en-GB" sz="1600" dirty="0" err="1" smtClean="0">
                <a:solidFill>
                  <a:srgbClr val="002060"/>
                </a:solidFill>
              </a:rPr>
              <a:t>Grahn</a:t>
            </a:r>
            <a:r>
              <a:rPr lang="en-GB" sz="1600" dirty="0" smtClean="0">
                <a:solidFill>
                  <a:srgbClr val="002060"/>
                </a:solidFill>
              </a:rPr>
              <a:t> &amp; FAIR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rgbClr val="002060"/>
                </a:solidFill>
              </a:rPr>
              <a:t>Prof.</a:t>
            </a:r>
            <a:r>
              <a:rPr lang="en-GB" sz="1600" dirty="0" smtClean="0">
                <a:solidFill>
                  <a:srgbClr val="002060"/>
                </a:solidFill>
              </a:rPr>
              <a:t> Peter </a:t>
            </a:r>
            <a:r>
              <a:rPr lang="en-GB" sz="1600" dirty="0" err="1" smtClean="0">
                <a:solidFill>
                  <a:srgbClr val="002060"/>
                </a:solidFill>
              </a:rPr>
              <a:t>Dendooven</a:t>
            </a:r>
            <a:r>
              <a:rPr lang="en-GB" sz="1600" dirty="0" smtClean="0">
                <a:solidFill>
                  <a:srgbClr val="002060"/>
                </a:solidFill>
              </a:rPr>
              <a:t> &amp; nuclear safety team</a:t>
            </a: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5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790"/>
          <a:stretch/>
        </p:blipFill>
        <p:spPr>
          <a:xfrm>
            <a:off x="6015456" y="2816989"/>
            <a:ext cx="2996743" cy="1889554"/>
          </a:xfrm>
          <a:prstGeom prst="rect">
            <a:avLst/>
          </a:prstGeom>
        </p:spPr>
      </p:pic>
      <p:sp>
        <p:nvSpPr>
          <p:cNvPr id="8" name="Tekstiruutu 4"/>
          <p:cNvSpPr txBox="1"/>
          <p:nvPr/>
        </p:nvSpPr>
        <p:spPr>
          <a:xfrm>
            <a:off x="876183" y="4000900"/>
            <a:ext cx="5232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</a:rPr>
              <a:t>Collaboration with universities, institutes and companies (Helsinki, </a:t>
            </a:r>
            <a:r>
              <a:rPr lang="en-GB" dirty="0" err="1" smtClean="0">
                <a:solidFill>
                  <a:srgbClr val="002060"/>
                </a:solidFill>
              </a:rPr>
              <a:t>Jyväskylä</a:t>
            </a:r>
            <a:r>
              <a:rPr lang="en-GB" dirty="0" smtClean="0">
                <a:solidFill>
                  <a:srgbClr val="002060"/>
                </a:solidFill>
              </a:rPr>
              <a:t>, Lappeenranta, Aalto, STUK, </a:t>
            </a:r>
            <a:r>
              <a:rPr lang="en-GB" dirty="0" err="1" smtClean="0">
                <a:solidFill>
                  <a:srgbClr val="002060"/>
                </a:solidFill>
              </a:rPr>
              <a:t>Micronova</a:t>
            </a:r>
            <a:r>
              <a:rPr lang="en-GB" dirty="0" smtClean="0">
                <a:solidFill>
                  <a:srgbClr val="002060"/>
                </a:solidFill>
              </a:rPr>
              <a:t>, CERN, RD50, </a:t>
            </a:r>
            <a:r>
              <a:rPr lang="en-GB" b="1" dirty="0" smtClean="0">
                <a:solidFill>
                  <a:srgbClr val="002060"/>
                </a:solidFill>
              </a:rPr>
              <a:t>RBI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017392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81473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cs typeface="Arial"/>
              </a:rPr>
              <a:t>Detector Laboratory: Premises</a:t>
            </a: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GB" dirty="0">
                <a:solidFill>
                  <a:srgbClr val="002060"/>
                </a:solidFill>
              </a:rPr>
              <a:t>Two </a:t>
            </a:r>
            <a:r>
              <a:rPr lang="en-GB" dirty="0" smtClean="0">
                <a:solidFill>
                  <a:srgbClr val="002060"/>
                </a:solidFill>
              </a:rPr>
              <a:t>research </a:t>
            </a:r>
            <a:r>
              <a:rPr lang="en-GB" b="1" dirty="0" smtClean="0">
                <a:solidFill>
                  <a:srgbClr val="002060"/>
                </a:solidFill>
              </a:rPr>
              <a:t>laboratories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(122 m</a:t>
            </a:r>
            <a:r>
              <a:rPr lang="en-GB" baseline="30000" dirty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 + share of 86 m</a:t>
            </a:r>
            <a:r>
              <a:rPr lang="en-GB" baseline="30000" dirty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) and three </a:t>
            </a:r>
            <a:r>
              <a:rPr lang="en-GB" b="1" dirty="0">
                <a:solidFill>
                  <a:srgbClr val="002060"/>
                </a:solidFill>
              </a:rPr>
              <a:t>clean rooms </a:t>
            </a:r>
            <a:r>
              <a:rPr lang="en-GB" dirty="0">
                <a:solidFill>
                  <a:srgbClr val="002060"/>
                </a:solidFill>
              </a:rPr>
              <a:t>(class 1000: 105 m</a:t>
            </a:r>
            <a:r>
              <a:rPr lang="en-GB" baseline="30000" dirty="0">
                <a:solidFill>
                  <a:srgbClr val="002060"/>
                </a:solidFill>
              </a:rPr>
              <a:t>2</a:t>
            </a:r>
            <a:r>
              <a:rPr lang="en-GB" dirty="0">
                <a:solidFill>
                  <a:srgbClr val="002060"/>
                </a:solidFill>
              </a:rPr>
              <a:t> + class 100: 20 m</a:t>
            </a:r>
            <a:r>
              <a:rPr lang="en-GB" baseline="30000" dirty="0">
                <a:solidFill>
                  <a:srgbClr val="002060"/>
                </a:solidFill>
              </a:rPr>
              <a:t>2</a:t>
            </a:r>
            <a:r>
              <a:rPr lang="en-GB" dirty="0" smtClean="0">
                <a:solidFill>
                  <a:srgbClr val="002060"/>
                </a:solidFill>
              </a:rPr>
              <a:t>).</a:t>
            </a:r>
            <a:endParaRPr lang="en-GB" dirty="0">
              <a:solidFill>
                <a:srgbClr val="002060"/>
              </a:solidFill>
            </a:endParaRPr>
          </a:p>
          <a:p>
            <a:pPr marL="266700" indent="-266700">
              <a:spcAft>
                <a:spcPts val="1000"/>
              </a:spcAft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GB" dirty="0">
                <a:solidFill>
                  <a:srgbClr val="002060"/>
                </a:solidFill>
              </a:rPr>
              <a:t>Premises </a:t>
            </a:r>
            <a:r>
              <a:rPr lang="en-GB" dirty="0" smtClean="0">
                <a:solidFill>
                  <a:srgbClr val="002060"/>
                </a:solidFill>
              </a:rPr>
              <a:t>contain laboratory services (e.g. </a:t>
            </a:r>
            <a:r>
              <a:rPr lang="en-GB" dirty="0">
                <a:solidFill>
                  <a:srgbClr val="002060"/>
                </a:solidFill>
              </a:rPr>
              <a:t>gases, monitoring, alarms), </a:t>
            </a:r>
            <a:r>
              <a:rPr lang="en-GB" dirty="0" smtClean="0">
                <a:solidFill>
                  <a:srgbClr val="002060"/>
                </a:solidFill>
              </a:rPr>
              <a:t>chemical room, </a:t>
            </a:r>
            <a:r>
              <a:rPr lang="en-GB" dirty="0">
                <a:solidFill>
                  <a:srgbClr val="002060"/>
                </a:solidFill>
              </a:rPr>
              <a:t>laser </a:t>
            </a:r>
            <a:r>
              <a:rPr lang="en-GB" dirty="0" smtClean="0">
                <a:solidFill>
                  <a:srgbClr val="002060"/>
                </a:solidFill>
              </a:rPr>
              <a:t>chamber, </a:t>
            </a:r>
            <a:r>
              <a:rPr lang="en-GB" dirty="0">
                <a:solidFill>
                  <a:srgbClr val="002060"/>
                </a:solidFill>
              </a:rPr>
              <a:t>radiation </a:t>
            </a:r>
            <a:r>
              <a:rPr lang="en-GB" dirty="0" smtClean="0">
                <a:solidFill>
                  <a:srgbClr val="002060"/>
                </a:solidFill>
              </a:rPr>
              <a:t>room, mechanical workshop.</a:t>
            </a:r>
          </a:p>
          <a:p>
            <a:pPr marL="266700" indent="-266700">
              <a:spcAft>
                <a:spcPts val="1000"/>
              </a:spcAft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GB" dirty="0" smtClean="0">
                <a:solidFill>
                  <a:srgbClr val="002060"/>
                </a:solidFill>
              </a:rPr>
              <a:t>Emphasis on </a:t>
            </a:r>
            <a:r>
              <a:rPr lang="en-GB" b="1" dirty="0" smtClean="0">
                <a:solidFill>
                  <a:srgbClr val="002060"/>
                </a:solidFill>
              </a:rPr>
              <a:t>safety, risk management</a:t>
            </a:r>
            <a:r>
              <a:rPr lang="en-GB" dirty="0" smtClean="0">
                <a:solidFill>
                  <a:srgbClr val="002060"/>
                </a:solidFill>
              </a:rPr>
              <a:t> and </a:t>
            </a:r>
            <a:r>
              <a:rPr lang="en-GB" b="1" dirty="0">
                <a:solidFill>
                  <a:srgbClr val="002060"/>
                </a:solidFill>
              </a:rPr>
              <a:t>quality </a:t>
            </a:r>
            <a:r>
              <a:rPr lang="en-GB" b="1" dirty="0" smtClean="0">
                <a:solidFill>
                  <a:srgbClr val="002060"/>
                </a:solidFill>
              </a:rPr>
              <a:t>management</a:t>
            </a:r>
            <a:r>
              <a:rPr lang="en-GB" b="1" dirty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6</a:t>
            </a:fld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811" y="3506227"/>
            <a:ext cx="2301094" cy="1294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999" y="3520178"/>
            <a:ext cx="2300169" cy="1293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0997" y="349630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>
                <a:solidFill>
                  <a:schemeClr val="bg1"/>
                </a:solidFill>
              </a:rPr>
              <a:t>laser </a:t>
            </a:r>
            <a:r>
              <a:rPr lang="en-US" sz="1200" dirty="0" smtClean="0">
                <a:solidFill>
                  <a:schemeClr val="bg1"/>
                </a:solidFill>
              </a:rPr>
              <a:t>chamber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4511" y="3464597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radiation 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  <p:pic>
        <p:nvPicPr>
          <p:cNvPr id="2050" name="Picture 2" descr="C:\Users\eimtuomi\Documents\2018 05 EIJAN TYÖT\ILMAISINLABRA\ANNUALS PLANS SAB valmisteluryhma\2017 annual HIP\Quality Assurance of CERN ALICE GEM production foils ongoing in Detector Laboratory clean room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0" t="18410" r="2240" b="8960"/>
          <a:stretch/>
        </p:blipFill>
        <p:spPr bwMode="auto">
          <a:xfrm>
            <a:off x="6294793" y="3512632"/>
            <a:ext cx="2392007" cy="12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58959" y="3473935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clean room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116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35" y="2380479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51628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cs typeface="Arial"/>
              </a:rPr>
              <a:t>Detector </a:t>
            </a:r>
            <a:r>
              <a:rPr lang="fi-FI" sz="3400" b="1" dirty="0">
                <a:solidFill>
                  <a:srgbClr val="1CA17D"/>
                </a:solidFill>
                <a:cs typeface="Arial"/>
              </a:rPr>
              <a:t>Laboratory: </a:t>
            </a:r>
            <a:r>
              <a:rPr lang="fi-FI" sz="3400" b="1" dirty="0" smtClean="0">
                <a:solidFill>
                  <a:srgbClr val="1CA17D"/>
                </a:solidFill>
                <a:cs typeface="Arial"/>
              </a:rPr>
              <a:t>Teaching</a:t>
            </a:r>
            <a:endParaRPr lang="fi-FI" sz="3400" b="1" dirty="0" smtClean="0">
              <a:solidFill>
                <a:srgbClr val="1CA17D"/>
              </a:solidFill>
              <a:latin typeface="Arial"/>
              <a:cs typeface="Arial"/>
            </a:endParaRP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US" b="1" dirty="0" smtClean="0">
                <a:solidFill>
                  <a:srgbClr val="002060"/>
                </a:solidFill>
              </a:rPr>
              <a:t>UH Master’s Program for Particle Physics and Astrophysical Sciences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ParAs</a:t>
            </a:r>
            <a:r>
              <a:rPr lang="en-US" dirty="0" smtClean="0">
                <a:solidFill>
                  <a:srgbClr val="002060"/>
                </a:solidFill>
              </a:rPr>
              <a:t>) – module of instrumentation:</a:t>
            </a:r>
            <a:endParaRPr lang="en-US" dirty="0">
              <a:solidFill>
                <a:srgbClr val="002060"/>
              </a:solidFill>
            </a:endParaRPr>
          </a:p>
          <a:p>
            <a:pPr marL="715963" lvl="1" indent="-268288">
              <a:buFont typeface="+mj-lt"/>
              <a:buAutoNum type="arabicPeriod"/>
              <a:tabLst>
                <a:tab pos="358775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Laboratory course on </a:t>
            </a:r>
            <a:r>
              <a:rPr lang="en-US" sz="1600" dirty="0" smtClean="0">
                <a:solidFill>
                  <a:srgbClr val="002060"/>
                </a:solidFill>
              </a:rPr>
              <a:t>instrumentation</a:t>
            </a:r>
          </a:p>
          <a:p>
            <a:pPr marL="715963" lvl="1" indent="-268288">
              <a:buFont typeface="+mj-lt"/>
              <a:buAutoNum type="arabicPeriod"/>
              <a:tabLst>
                <a:tab pos="358775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Physics </a:t>
            </a:r>
            <a:r>
              <a:rPr lang="en-US" sz="1600" dirty="0">
                <a:solidFill>
                  <a:srgbClr val="002060"/>
                </a:solidFill>
              </a:rPr>
              <a:t>of </a:t>
            </a:r>
            <a:r>
              <a:rPr lang="en-US" sz="1600" dirty="0" smtClean="0">
                <a:solidFill>
                  <a:srgbClr val="002060"/>
                </a:solidFill>
              </a:rPr>
              <a:t>semiconductor devices</a:t>
            </a:r>
          </a:p>
          <a:p>
            <a:pPr marL="715963" lvl="1" indent="-268288">
              <a:buFont typeface="+mj-lt"/>
              <a:buAutoNum type="arabicPeriod"/>
              <a:tabLst>
                <a:tab pos="358775" algn="l"/>
              </a:tabLst>
            </a:pPr>
            <a:r>
              <a:rPr lang="en-US" sz="1600" dirty="0">
                <a:solidFill>
                  <a:srgbClr val="002060"/>
                </a:solidFill>
              </a:rPr>
              <a:t>Semiconductor radiation detectors</a:t>
            </a:r>
          </a:p>
          <a:p>
            <a:pPr marL="715963" lvl="1" indent="-268288">
              <a:spcAft>
                <a:spcPts val="1000"/>
              </a:spcAft>
              <a:buFont typeface="+mj-lt"/>
              <a:buAutoNum type="arabicPeriod"/>
              <a:tabLst>
                <a:tab pos="358775" algn="l"/>
              </a:tabLst>
            </a:pPr>
            <a:r>
              <a:rPr lang="en-US" sz="1600" dirty="0" smtClean="0">
                <a:solidFill>
                  <a:srgbClr val="002060"/>
                </a:solidFill>
              </a:rPr>
              <a:t>Gaseous radiation </a:t>
            </a:r>
            <a:r>
              <a:rPr lang="en-US" sz="1600" dirty="0">
                <a:solidFill>
                  <a:srgbClr val="002060"/>
                </a:solidFill>
              </a:rPr>
              <a:t>detectors </a:t>
            </a:r>
            <a:r>
              <a:rPr lang="en-US" sz="1600" dirty="0" smtClean="0">
                <a:solidFill>
                  <a:srgbClr val="002060"/>
                </a:solidFill>
              </a:rPr>
              <a:t>and scintillators</a:t>
            </a:r>
          </a:p>
          <a:p>
            <a:pPr marL="266700" indent="-266700">
              <a:spcAft>
                <a:spcPts val="1000"/>
              </a:spcAft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US" b="1" dirty="0" smtClean="0">
                <a:solidFill>
                  <a:srgbClr val="002060"/>
                </a:solidFill>
              </a:rPr>
              <a:t>Nordic laboratory course </a:t>
            </a:r>
            <a:r>
              <a:rPr lang="en-US" dirty="0" smtClean="0">
                <a:solidFill>
                  <a:srgbClr val="002060"/>
                </a:solidFill>
              </a:rPr>
              <a:t>in detector technology for particle physics.</a:t>
            </a:r>
          </a:p>
          <a:p>
            <a:pPr marL="266700" indent="-266700"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US" b="1" dirty="0" smtClean="0">
                <a:solidFill>
                  <a:srgbClr val="002060"/>
                </a:solidFill>
              </a:rPr>
              <a:t>Doctoral theses, master’s theses.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88351" y="6165851"/>
            <a:ext cx="431800" cy="431799"/>
          </a:xfrm>
        </p:spPr>
        <p:txBody>
          <a:bodyPr/>
          <a:lstStyle/>
          <a:p>
            <a:fld id="{89059335-AFD3-4DED-970B-1AD46A14778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70" r="8583"/>
          <a:stretch/>
        </p:blipFill>
        <p:spPr>
          <a:xfrm>
            <a:off x="6030103" y="3895679"/>
            <a:ext cx="3103092" cy="1247819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i-FI" dirty="0" smtClean="0"/>
              <a:t>10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0306753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18863" y="965200"/>
            <a:ext cx="7433733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cs typeface="Arial"/>
              </a:rPr>
              <a:t>Detector </a:t>
            </a:r>
            <a:r>
              <a:rPr lang="fi-FI" sz="3400" b="1" dirty="0">
                <a:solidFill>
                  <a:srgbClr val="1CA17D"/>
                </a:solidFill>
                <a:cs typeface="Arial"/>
              </a:rPr>
              <a:t>Laboratory: </a:t>
            </a:r>
            <a:r>
              <a:rPr lang="fi-FI" sz="3400" b="1" dirty="0" smtClean="0">
                <a:solidFill>
                  <a:srgbClr val="1CA17D"/>
                </a:solidFill>
                <a:cs typeface="Arial"/>
              </a:rPr>
              <a:t>Outreach</a:t>
            </a:r>
            <a:endParaRPr lang="fi-FI" sz="3400" b="1" dirty="0" smtClean="0">
              <a:solidFill>
                <a:srgbClr val="1CA17D"/>
              </a:solidFill>
              <a:latin typeface="Arial"/>
              <a:cs typeface="Arial"/>
            </a:endParaRP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66700" indent="-266700">
              <a:spcAft>
                <a:spcPts val="1000"/>
              </a:spcAft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US" b="1" dirty="0" smtClean="0">
                <a:solidFill>
                  <a:srgbClr val="002060"/>
                </a:solidFill>
              </a:rPr>
              <a:t>Encouraging</a:t>
            </a:r>
            <a:r>
              <a:rPr lang="en-US" dirty="0" smtClean="0">
                <a:solidFill>
                  <a:srgbClr val="002060"/>
                </a:solidFill>
              </a:rPr>
              <a:t> young generation to the fascinating world of physics.</a:t>
            </a:r>
          </a:p>
          <a:p>
            <a:pPr marL="266700" indent="-266700">
              <a:spcAft>
                <a:spcPts val="1000"/>
              </a:spcAft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US" b="1" dirty="0" smtClean="0">
                <a:solidFill>
                  <a:srgbClr val="002060"/>
                </a:solidFill>
              </a:rPr>
              <a:t>Disseminating</a:t>
            </a:r>
            <a:r>
              <a:rPr lang="en-US" dirty="0" smtClean="0">
                <a:solidFill>
                  <a:srgbClr val="002060"/>
                </a:solidFill>
              </a:rPr>
              <a:t> information about instrumentation to general public.</a:t>
            </a:r>
          </a:p>
          <a:p>
            <a:pPr marL="266700" indent="-266700">
              <a:spcAft>
                <a:spcPts val="1000"/>
              </a:spcAft>
              <a:buFont typeface="Wingdings" pitchFamily="2" charset="2"/>
              <a:buChar char="§"/>
              <a:tabLst>
                <a:tab pos="358775" algn="l"/>
              </a:tabLst>
            </a:pPr>
            <a:r>
              <a:rPr lang="en-US" dirty="0" smtClean="0">
                <a:solidFill>
                  <a:srgbClr val="002060"/>
                </a:solidFill>
              </a:rPr>
              <a:t>E.g. visits to schools, hosting school visits, UH outreach events.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88351" y="6165851"/>
            <a:ext cx="431800" cy="431799"/>
          </a:xfrm>
        </p:spPr>
        <p:txBody>
          <a:bodyPr/>
          <a:lstStyle/>
          <a:p>
            <a:fld id="{89059335-AFD3-4DED-970B-1AD46A147785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8" t="-207" r="12219" b="207"/>
          <a:stretch/>
        </p:blipFill>
        <p:spPr>
          <a:xfrm>
            <a:off x="3299224" y="3194964"/>
            <a:ext cx="2303339" cy="1523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2"/>
          <a:stretch/>
        </p:blipFill>
        <p:spPr>
          <a:xfrm>
            <a:off x="5729612" y="3216943"/>
            <a:ext cx="2235613" cy="1501697"/>
          </a:xfrm>
          <a:prstGeom prst="rect">
            <a:avLst/>
          </a:prstGeom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fi-FI" dirty="0" smtClean="0"/>
              <a:t>11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5"/>
          <a:stretch/>
        </p:blipFill>
        <p:spPr>
          <a:xfrm>
            <a:off x="869054" y="3194964"/>
            <a:ext cx="2297699" cy="1523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345298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520" y="439235"/>
            <a:ext cx="1943610" cy="158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39" t="20112" r="23893"/>
          <a:stretch/>
        </p:blipFill>
        <p:spPr>
          <a:xfrm>
            <a:off x="7215234" y="2247865"/>
            <a:ext cx="1929559" cy="2890276"/>
          </a:xfrm>
          <a:prstGeom prst="rect">
            <a:avLst/>
          </a:prstGeom>
        </p:spPr>
      </p:pic>
      <p:pic>
        <p:nvPicPr>
          <p:cNvPr id="4" name="Kuva 3" descr="Circles_Gree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027401"/>
            <a:ext cx="9557282" cy="7770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iruutu 4"/>
          <p:cNvSpPr txBox="1"/>
          <p:nvPr/>
        </p:nvSpPr>
        <p:spPr>
          <a:xfrm>
            <a:off x="872068" y="965200"/>
            <a:ext cx="74004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400" b="1" dirty="0" smtClean="0">
                <a:solidFill>
                  <a:srgbClr val="1CA17D"/>
                </a:solidFill>
                <a:cs typeface="Arial"/>
              </a:rPr>
              <a:t>Detector Laboratory: Technologies</a:t>
            </a:r>
            <a:endParaRPr lang="fi-FI" sz="3400" b="1" dirty="0" smtClean="0">
              <a:solidFill>
                <a:srgbClr val="1CA17D"/>
              </a:solidFill>
              <a:latin typeface="Arial"/>
              <a:cs typeface="Arial"/>
            </a:endParaRPr>
          </a:p>
          <a:p>
            <a:pPr algn="ctr"/>
            <a:endParaRPr lang="fi-FI" dirty="0" smtClean="0">
              <a:solidFill>
                <a:srgbClr val="272727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600" dirty="0" smtClean="0">
                <a:solidFill>
                  <a:srgbClr val="002060"/>
                </a:solidFill>
              </a:rPr>
              <a:t>Detector </a:t>
            </a:r>
            <a:r>
              <a:rPr lang="en-GB" sz="1600" b="1" dirty="0" smtClean="0">
                <a:solidFill>
                  <a:srgbClr val="002060"/>
                </a:solidFill>
              </a:rPr>
              <a:t>materials</a:t>
            </a:r>
            <a:r>
              <a:rPr lang="en-GB" sz="1600" dirty="0" smtClean="0">
                <a:solidFill>
                  <a:srgbClr val="002060"/>
                </a:solidFill>
              </a:rPr>
              <a:t>:</a:t>
            </a:r>
            <a:endParaRPr lang="en-GB" sz="1600" dirty="0">
              <a:solidFill>
                <a:srgbClr val="002060"/>
              </a:solidFill>
            </a:endParaRP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GB" sz="1400" dirty="0" smtClean="0">
                <a:solidFill>
                  <a:srgbClr val="002060"/>
                </a:solidFill>
              </a:rPr>
              <a:t>semiconductors: </a:t>
            </a:r>
            <a:r>
              <a:rPr lang="en-GB" sz="1400" dirty="0">
                <a:solidFill>
                  <a:srgbClr val="002060"/>
                </a:solidFill>
              </a:rPr>
              <a:t>s</a:t>
            </a:r>
            <a:r>
              <a:rPr lang="en-GB" sz="1400" dirty="0" smtClean="0">
                <a:solidFill>
                  <a:srgbClr val="002060"/>
                </a:solidFill>
              </a:rPr>
              <a:t>ilicon, diamond, </a:t>
            </a:r>
            <a:r>
              <a:rPr lang="en-GB" sz="1400" dirty="0" err="1" smtClean="0">
                <a:solidFill>
                  <a:srgbClr val="002060"/>
                </a:solidFill>
              </a:rPr>
              <a:t>CdTe</a:t>
            </a:r>
            <a:r>
              <a:rPr lang="en-GB" sz="1400" dirty="0" smtClean="0">
                <a:solidFill>
                  <a:srgbClr val="002060"/>
                </a:solidFill>
              </a:rPr>
              <a:t>, </a:t>
            </a:r>
            <a:r>
              <a:rPr lang="en-GB" sz="1400" dirty="0" err="1" smtClean="0">
                <a:solidFill>
                  <a:srgbClr val="002060"/>
                </a:solidFill>
              </a:rPr>
              <a:t>CdZnTe</a:t>
            </a:r>
            <a:endParaRPr lang="en-GB" sz="1400" dirty="0" smtClean="0">
              <a:solidFill>
                <a:srgbClr val="002060"/>
              </a:solidFill>
            </a:endParaRP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GB" sz="1400" dirty="0" smtClean="0">
                <a:solidFill>
                  <a:srgbClr val="002060"/>
                </a:solidFill>
              </a:rPr>
              <a:t>gaseous: Gas Electron Multiplier (GEM), proportional chambers </a:t>
            </a: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GB" sz="1400" dirty="0" smtClean="0">
                <a:solidFill>
                  <a:srgbClr val="002060"/>
                </a:solidFill>
              </a:rPr>
              <a:t>scintillators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600" dirty="0" smtClean="0">
                <a:solidFill>
                  <a:srgbClr val="002060"/>
                </a:solidFill>
              </a:rPr>
              <a:t>Detector </a:t>
            </a:r>
            <a:r>
              <a:rPr lang="en-GB" sz="1600" b="1" dirty="0" smtClean="0">
                <a:solidFill>
                  <a:srgbClr val="002060"/>
                </a:solidFill>
              </a:rPr>
              <a:t>assembly</a:t>
            </a:r>
            <a:r>
              <a:rPr lang="en-GB" sz="1600" dirty="0" smtClean="0">
                <a:solidFill>
                  <a:srgbClr val="002060"/>
                </a:solidFill>
              </a:rPr>
              <a:t>:</a:t>
            </a: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GB" sz="1400" dirty="0" smtClean="0">
                <a:solidFill>
                  <a:srgbClr val="002060"/>
                </a:solidFill>
              </a:rPr>
              <a:t>micromechanics &amp; prototyping</a:t>
            </a: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GB" sz="1400" dirty="0" smtClean="0">
                <a:solidFill>
                  <a:srgbClr val="002060"/>
                </a:solidFill>
              </a:rPr>
              <a:t>wire bonding &amp; flip-chip bonding</a:t>
            </a: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GB" sz="1600" dirty="0" smtClean="0">
                <a:solidFill>
                  <a:srgbClr val="002060"/>
                </a:solidFill>
              </a:rPr>
              <a:t>Detector </a:t>
            </a:r>
            <a:r>
              <a:rPr lang="en-GB" sz="1600" b="1" dirty="0" smtClean="0">
                <a:solidFill>
                  <a:srgbClr val="002060"/>
                </a:solidFill>
              </a:rPr>
              <a:t>quality assurance </a:t>
            </a:r>
            <a:r>
              <a:rPr lang="en-GB" sz="1600" dirty="0" smtClean="0">
                <a:solidFill>
                  <a:srgbClr val="002060"/>
                </a:solidFill>
              </a:rPr>
              <a:t>(QA):</a:t>
            </a: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1400" dirty="0" smtClean="0">
                <a:solidFill>
                  <a:srgbClr val="002060"/>
                </a:solidFill>
              </a:rPr>
              <a:t>electrical (on-chip measurements, laser-TCT) </a:t>
            </a: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1400" dirty="0" smtClean="0">
                <a:solidFill>
                  <a:srgbClr val="002060"/>
                </a:solidFill>
              </a:rPr>
              <a:t>optical (large-area flat-bed </a:t>
            </a:r>
            <a:r>
              <a:rPr lang="en-US" sz="1400" dirty="0" err="1" smtClean="0">
                <a:solidFill>
                  <a:srgbClr val="002060"/>
                </a:solidFill>
              </a:rPr>
              <a:t>optoscanning</a:t>
            </a:r>
            <a:r>
              <a:rPr lang="en-US" sz="1400" dirty="0" smtClean="0">
                <a:solidFill>
                  <a:srgbClr val="002060"/>
                </a:solidFill>
              </a:rPr>
              <a:t>, microscopy)</a:t>
            </a: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1400" dirty="0" smtClean="0">
                <a:solidFill>
                  <a:srgbClr val="002060"/>
                </a:solidFill>
              </a:rPr>
              <a:t>long-term reliability (environmental testing)</a:t>
            </a:r>
            <a:endParaRPr lang="en-US" sz="1400" dirty="0">
              <a:solidFill>
                <a:srgbClr val="002060"/>
              </a:solidFill>
            </a:endParaRP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1400" dirty="0" smtClean="0">
                <a:solidFill>
                  <a:srgbClr val="002060"/>
                </a:solidFill>
              </a:rPr>
              <a:t>morphological (</a:t>
            </a:r>
            <a:r>
              <a:rPr lang="en-US" sz="1400" dirty="0" err="1" smtClean="0">
                <a:solidFill>
                  <a:srgbClr val="002060"/>
                </a:solidFill>
              </a:rPr>
              <a:t>profilometry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1400" dirty="0" smtClean="0">
                <a:solidFill>
                  <a:srgbClr val="002060"/>
                </a:solidFill>
              </a:rPr>
              <a:t>radiation response (isotope sources, X-ray source)</a:t>
            </a:r>
          </a:p>
          <a:p>
            <a:pPr marL="715963" lvl="1" indent="-258763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58775" algn="l"/>
              </a:tabLst>
            </a:pPr>
            <a:r>
              <a:rPr lang="en-US" sz="1400" dirty="0" smtClean="0">
                <a:solidFill>
                  <a:srgbClr val="002060"/>
                </a:solidFill>
              </a:rPr>
              <a:t>radiation safety (Germanium </a:t>
            </a:r>
            <a:r>
              <a:rPr lang="en-US" sz="1400" dirty="0">
                <a:solidFill>
                  <a:srgbClr val="002060"/>
                </a:solidFill>
              </a:rPr>
              <a:t>gamma-ray imaging spectrometer </a:t>
            </a:r>
            <a:r>
              <a:rPr lang="en-US" sz="1400" dirty="0" err="1">
                <a:solidFill>
                  <a:srgbClr val="002060"/>
                </a:solidFill>
              </a:rPr>
              <a:t>GeGI</a:t>
            </a:r>
            <a:r>
              <a:rPr lang="en-US" sz="1400" dirty="0" smtClean="0">
                <a:solidFill>
                  <a:srgbClr val="002060"/>
                </a:solidFill>
              </a:rPr>
              <a:t>)</a:t>
            </a:r>
            <a:endParaRPr lang="en-GB" sz="1600" dirty="0" smtClean="0">
              <a:solidFill>
                <a:srgbClr val="002060"/>
              </a:solidFill>
            </a:endParaRPr>
          </a:p>
        </p:txBody>
      </p:sp>
      <p:pic>
        <p:nvPicPr>
          <p:cNvPr id="6" name="Kuva 5" descr="HIP_Logo_EN_V1_Pos_Green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060" y="264160"/>
            <a:ext cx="2072640" cy="556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4F0B-34E1-FE4E-B232-1DFF08C79B8B}" type="slidenum">
              <a:rPr lang="fi-FI" smtClean="0"/>
              <a:t>9</a:t>
            </a:fld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81"/>
          <a:stretch/>
        </p:blipFill>
        <p:spPr>
          <a:xfrm>
            <a:off x="5515827" y="2547143"/>
            <a:ext cx="1513484" cy="919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554" y="1748616"/>
            <a:ext cx="2222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small-size </a:t>
            </a:r>
            <a:r>
              <a:rPr lang="en-US" sz="1200" dirty="0" err="1" smtClean="0">
                <a:solidFill>
                  <a:srgbClr val="002060"/>
                </a:solidFill>
              </a:rPr>
              <a:t>CdTe</a:t>
            </a:r>
            <a:r>
              <a:rPr lang="en-US" sz="1200" dirty="0" smtClean="0">
                <a:solidFill>
                  <a:srgbClr val="002060"/>
                </a:solidFill>
              </a:rPr>
              <a:t> pixel detector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34" y="2242195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large-size GEM foil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9682" y="3148542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beer-can detector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2906" y="4767263"/>
            <a:ext cx="4815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Doc. c</a:t>
            </a:r>
            <a:r>
              <a:rPr lang="en-US" sz="1200" dirty="0" err="1" smtClean="0"/>
              <a:t>hief</a:t>
            </a:r>
            <a:r>
              <a:rPr lang="en-US" sz="1200" dirty="0" smtClean="0"/>
              <a:t> engineer </a:t>
            </a:r>
            <a:r>
              <a:rPr lang="fi-FI" sz="1200" dirty="0" smtClean="0"/>
              <a:t>Eija Tuominen / </a:t>
            </a:r>
            <a:r>
              <a:rPr lang="fi-FI" sz="1200" dirty="0" err="1" smtClean="0"/>
              <a:t>PaRaDeSEC</a:t>
            </a:r>
            <a:r>
              <a:rPr lang="fi-FI" sz="1200" dirty="0" smtClean="0"/>
              <a:t> </a:t>
            </a:r>
            <a:r>
              <a:rPr lang="fi-FI" sz="1200" dirty="0" err="1" smtClean="0"/>
              <a:t>seminar</a:t>
            </a:r>
            <a:r>
              <a:rPr lang="fi-FI" sz="1200" dirty="0" smtClean="0"/>
              <a:t> 3.5.2019</a:t>
            </a:r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017391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HIP Teema">
      <a:dk1>
        <a:srgbClr val="1CA17D"/>
      </a:dk1>
      <a:lt1>
        <a:srgbClr val="FFFFFE"/>
      </a:lt1>
      <a:dk2>
        <a:srgbClr val="3186BC"/>
      </a:dk2>
      <a:lt2>
        <a:srgbClr val="F0AF41"/>
      </a:lt2>
      <a:accent1>
        <a:srgbClr val="008E6C"/>
      </a:accent1>
      <a:accent2>
        <a:srgbClr val="00679F"/>
      </a:accent2>
      <a:accent3>
        <a:srgbClr val="D98F36"/>
      </a:accent3>
      <a:accent4>
        <a:srgbClr val="8064A2"/>
      </a:accent4>
      <a:accent5>
        <a:srgbClr val="4BACC6"/>
      </a:accent5>
      <a:accent6>
        <a:srgbClr val="F79646"/>
      </a:accent6>
      <a:hlink>
        <a:srgbClr val="1CA17D"/>
      </a:hlink>
      <a:folHlink>
        <a:srgbClr val="3285B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1493</Words>
  <Application>Microsoft Office PowerPoint</Application>
  <PresentationFormat>On-screen Show (16:9)</PresentationFormat>
  <Paragraphs>209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Symbol</vt:lpstr>
      <vt:lpstr>Wingdings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Forma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Joni Karsikko</dc:creator>
  <cp:lastModifiedBy>mkalliok</cp:lastModifiedBy>
  <cp:revision>282</cp:revision>
  <cp:lastPrinted>2018-08-15T11:22:24Z</cp:lastPrinted>
  <dcterms:created xsi:type="dcterms:W3CDTF">2018-03-21T13:23:41Z</dcterms:created>
  <dcterms:modified xsi:type="dcterms:W3CDTF">2019-05-02T12:58:56Z</dcterms:modified>
</cp:coreProperties>
</file>